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rxiv.org/abs/2401.03568" TargetMode="Externa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rxiv.org/abs/2401.03568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rxiv.org/abs/2401.03568" TargetMode="Externa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rxiv.org/abs/2401.03568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rxiv.org/abs/2401.03568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rxiv.org/abs/2401.03568" TargetMode="Externa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rxiv.org/abs/2401.03568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rxiv.org/abs/2401.03568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rxiv.org/abs/2401.03568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rxiv.org/abs/2401.03568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ecorative slide panel"/>
          <p:cNvSpPr/>
          <p:nvPr/>
        </p:nvSpPr>
        <p:spPr>
          <a:xfrm>
            <a:off x="256032" y="256032"/>
            <a:ext cx="11676888" cy="6199632"/>
          </a:xfrm>
          <a:prstGeom prst="roundRect">
            <a:avLst/>
          </a:prstGeom>
          <a:solidFill>
            <a:srgbClr val="FFFCF4"/>
          </a:solidFill>
          <a:ln w="15240">
            <a:solidFill>
              <a:srgbClr val="D8D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ative header divider"/>
          <p:cNvSpPr/>
          <p:nvPr/>
        </p:nvSpPr>
        <p:spPr>
          <a:xfrm>
            <a:off x="256032" y="1069848"/>
            <a:ext cx="11676888" cy="10972"/>
          </a:xfrm>
          <a:prstGeom prst="rect">
            <a:avLst/>
          </a:prstGeom>
          <a:solidFill>
            <a:srgbClr val="D8D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 label"/>
          <p:cNvSpPr/>
          <p:nvPr/>
        </p:nvSpPr>
        <p:spPr>
          <a:xfrm>
            <a:off x="640080" y="530352"/>
            <a:ext cx="1851660" cy="338328"/>
          </a:xfrm>
          <a:prstGeom prst="roundRect">
            <a:avLst/>
          </a:prstGeom>
          <a:solidFill>
            <a:srgbClr val="E6EEEE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Section label text"/>
          <p:cNvSpPr txBox="1"/>
          <p:nvPr/>
        </p:nvSpPr>
        <p:spPr>
          <a:xfrm>
            <a:off x="786384" y="598932"/>
            <a:ext cx="1577339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2F7373"/>
                </a:solidFill>
                <a:latin typeface="Aptos"/>
              </a:rPr>
              <a:t>AGENT AI SURVEY</a:t>
            </a:r>
          </a:p>
        </p:txBody>
      </p:sp>
      <p:sp>
        <p:nvSpPr>
          <p:cNvPr id="6" name="Slide title"/>
          <p:cNvSpPr txBox="1"/>
          <p:nvPr/>
        </p:nvSpPr>
        <p:spPr>
          <a:xfrm>
            <a:off x="640080" y="1261872"/>
            <a:ext cx="1083564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000" b="1">
                <a:solidFill>
                  <a:srgbClr val="171717"/>
                </a:solidFill>
                <a:latin typeface="Aptos"/>
              </a:rPr>
              <a:t>Agent AI Is Not Just a Chatbot</a:t>
            </a:r>
          </a:p>
        </p:txBody>
      </p:sp>
      <p:sp>
        <p:nvSpPr>
          <p:cNvPr id="7" name="Slide subtitle"/>
          <p:cNvSpPr txBox="1"/>
          <p:nvPr/>
        </p:nvSpPr>
        <p:spPr>
          <a:xfrm>
            <a:off x="667512" y="1938528"/>
            <a:ext cx="10561320" cy="43891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>
                <a:solidFill>
                  <a:srgbClr val="5E6670"/>
                </a:solidFill>
                <a:latin typeface="Aptos"/>
              </a:rPr>
              <a:t>A classroom reading of Agent AI: Surveying the Horizons of Multimodal Interaction</a:t>
            </a:r>
          </a:p>
        </p:txBody>
      </p:sp>
      <p:sp>
        <p:nvSpPr>
          <p:cNvPr id="8" name="Key teaching points" descr="Key teaching points for this slide"/>
          <p:cNvSpPr txBox="1"/>
          <p:nvPr/>
        </p:nvSpPr>
        <p:spPr>
          <a:xfrm>
            <a:off x="704088" y="2788920"/>
            <a:ext cx="3822191" cy="2834640"/>
          </a:xfrm>
          <a:prstGeom prst="rect">
            <a:avLst/>
          </a:prstGeom>
          <a:noFill/>
        </p:spPr>
        <p:txBody>
          <a:bodyPr wrap="square" lIns="27432" rIns="45720" tIns="27432" bIns="27432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Perception: what can the system observe?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Action: what can it change?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Feedback: what does it learn from next?</a:t>
            </a:r>
          </a:p>
        </p:txBody>
      </p:sp>
      <p:sp>
        <p:nvSpPr>
          <p:cNvPr id="9" name="Concept card 1: Perception"/>
          <p:cNvSpPr/>
          <p:nvPr/>
        </p:nvSpPr>
        <p:spPr>
          <a:xfrm>
            <a:off x="4892040" y="2944368"/>
            <a:ext cx="1932432" cy="2240280"/>
          </a:xfrm>
          <a:prstGeom prst="roundRect">
            <a:avLst/>
          </a:prstGeom>
          <a:solidFill>
            <a:srgbClr val="EEF3FD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Card 1 title"/>
          <p:cNvSpPr txBox="1"/>
          <p:nvPr/>
        </p:nvSpPr>
        <p:spPr>
          <a:xfrm>
            <a:off x="5038344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2563EB"/>
                </a:solidFill>
                <a:latin typeface="Aptos"/>
              </a:rPr>
              <a:t>Perception</a:t>
            </a:r>
          </a:p>
        </p:txBody>
      </p:sp>
      <p:sp>
        <p:nvSpPr>
          <p:cNvPr id="11" name="Card 1 explanation"/>
          <p:cNvSpPr txBox="1"/>
          <p:nvPr/>
        </p:nvSpPr>
        <p:spPr>
          <a:xfrm>
            <a:off x="5038344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Reads language, images, audio, video, or environment state.</a:t>
            </a:r>
          </a:p>
        </p:txBody>
      </p:sp>
      <p:sp>
        <p:nvSpPr>
          <p:cNvPr id="12" name="Flow arrow"/>
          <p:cNvSpPr/>
          <p:nvPr/>
        </p:nvSpPr>
        <p:spPr>
          <a:xfrm>
            <a:off x="6870191" y="3858768"/>
            <a:ext cx="228600" cy="347472"/>
          </a:xfrm>
          <a:prstGeom prst="chevron">
            <a:avLst/>
          </a:prstGeom>
          <a:solidFill>
            <a:srgbClr val="2F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oncept card 2: Action"/>
          <p:cNvSpPr/>
          <p:nvPr/>
        </p:nvSpPr>
        <p:spPr>
          <a:xfrm>
            <a:off x="7171944" y="2944368"/>
            <a:ext cx="1932432" cy="2240280"/>
          </a:xfrm>
          <a:prstGeom prst="roundRect">
            <a:avLst/>
          </a:prstGeom>
          <a:solidFill>
            <a:srgbClr val="F4EEEF"/>
          </a:solidFill>
          <a:ln w="15240">
            <a:solidFill>
              <a:srgbClr val="722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Card 2 title"/>
          <p:cNvSpPr txBox="1"/>
          <p:nvPr/>
        </p:nvSpPr>
        <p:spPr>
          <a:xfrm>
            <a:off x="7318247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722F37"/>
                </a:solidFill>
                <a:latin typeface="Aptos"/>
              </a:rPr>
              <a:t>Action</a:t>
            </a:r>
          </a:p>
        </p:txBody>
      </p:sp>
      <p:sp>
        <p:nvSpPr>
          <p:cNvPr id="15" name="Card 2 explanation"/>
          <p:cNvSpPr txBox="1"/>
          <p:nvPr/>
        </p:nvSpPr>
        <p:spPr>
          <a:xfrm>
            <a:off x="7318247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Changes a physical or digital environment.</a:t>
            </a:r>
          </a:p>
        </p:txBody>
      </p:sp>
      <p:sp>
        <p:nvSpPr>
          <p:cNvPr id="16" name="Flow arrow"/>
          <p:cNvSpPr/>
          <p:nvPr/>
        </p:nvSpPr>
        <p:spPr>
          <a:xfrm>
            <a:off x="9150096" y="3858768"/>
            <a:ext cx="228600" cy="347472"/>
          </a:xfrm>
          <a:prstGeom prst="chevron">
            <a:avLst/>
          </a:prstGeom>
          <a:solidFill>
            <a:srgbClr val="2F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Concept card 3: Feedback"/>
          <p:cNvSpPr/>
          <p:nvPr/>
        </p:nvSpPr>
        <p:spPr>
          <a:xfrm>
            <a:off x="9451848" y="2944368"/>
            <a:ext cx="1932432" cy="2240280"/>
          </a:xfrm>
          <a:prstGeom prst="roundRect">
            <a:avLst/>
          </a:prstGeom>
          <a:solidFill>
            <a:srgbClr val="ECF5EF"/>
          </a:solidFill>
          <a:ln w="15240">
            <a:solidFill>
              <a:srgbClr val="1680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Card 3 title"/>
          <p:cNvSpPr txBox="1"/>
          <p:nvPr/>
        </p:nvSpPr>
        <p:spPr>
          <a:xfrm>
            <a:off x="9598152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16803C"/>
                </a:solidFill>
                <a:latin typeface="Aptos"/>
              </a:rPr>
              <a:t>Feedback</a:t>
            </a:r>
          </a:p>
        </p:txBody>
      </p:sp>
      <p:sp>
        <p:nvSpPr>
          <p:cNvPr id="19" name="Card 3 explanation"/>
          <p:cNvSpPr txBox="1"/>
          <p:nvPr/>
        </p:nvSpPr>
        <p:spPr>
          <a:xfrm>
            <a:off x="9598152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Observes the result and adjusts the next step.</a:t>
            </a:r>
          </a:p>
        </p:txBody>
      </p:sp>
      <p:sp>
        <p:nvSpPr>
          <p:cNvPr id="20" name="Takeaway callout"/>
          <p:cNvSpPr/>
          <p:nvPr/>
        </p:nvSpPr>
        <p:spPr>
          <a:xfrm>
            <a:off x="5074920" y="5897880"/>
            <a:ext cx="6089904" cy="393192"/>
          </a:xfrm>
          <a:prstGeom prst="roundRect">
            <a:avLst/>
          </a:prstGeom>
          <a:solidFill>
            <a:srgbClr val="EAF1F1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akeaway text"/>
          <p:cNvSpPr txBox="1"/>
          <p:nvPr/>
        </p:nvSpPr>
        <p:spPr>
          <a:xfrm>
            <a:off x="5257800" y="5989320"/>
            <a:ext cx="5724144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2F7373"/>
                </a:solidFill>
                <a:latin typeface="Aptos"/>
              </a:rPr>
              <a:t>Agent AI participates in a task loop; it does more than return advice.</a:t>
            </a:r>
          </a:p>
        </p:txBody>
      </p:sp>
      <p:sp>
        <p:nvSpPr>
          <p:cNvPr id="22" name="Source citation"/>
          <p:cNvSpPr txBox="1"/>
          <p:nvPr/>
        </p:nvSpPr>
        <p:spPr>
          <a:xfrm>
            <a:off x="658368" y="6547104"/>
            <a:ext cx="99669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  <a:hlinkClick r:id="rId2"/>
              </a:rPr>
              <a:t>Durante et al. · Agent AI: Surveying the Horizons of Multimodal Interaction · arXiv:2401.03568 · January 2024</a:t>
            </a:r>
          </a:p>
        </p:txBody>
      </p:sp>
      <p:sp>
        <p:nvSpPr>
          <p:cNvPr id="23" name="Slide number"/>
          <p:cNvSpPr txBox="1"/>
          <p:nvPr/>
        </p:nvSpPr>
        <p:spPr>
          <a:xfrm>
            <a:off x="10716768" y="6528816"/>
            <a:ext cx="56692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</a:rPr>
              <a:t>1 /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ecorative slide panel"/>
          <p:cNvSpPr/>
          <p:nvPr/>
        </p:nvSpPr>
        <p:spPr>
          <a:xfrm>
            <a:off x="256032" y="256032"/>
            <a:ext cx="11676888" cy="6199632"/>
          </a:xfrm>
          <a:prstGeom prst="roundRect">
            <a:avLst/>
          </a:prstGeom>
          <a:solidFill>
            <a:srgbClr val="FFFCF4"/>
          </a:solidFill>
          <a:ln w="15240">
            <a:solidFill>
              <a:srgbClr val="D8D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ative header divider"/>
          <p:cNvSpPr/>
          <p:nvPr/>
        </p:nvSpPr>
        <p:spPr>
          <a:xfrm>
            <a:off x="256032" y="1069848"/>
            <a:ext cx="11676888" cy="10972"/>
          </a:xfrm>
          <a:prstGeom prst="rect">
            <a:avLst/>
          </a:prstGeom>
          <a:solidFill>
            <a:srgbClr val="D8D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 label"/>
          <p:cNvSpPr/>
          <p:nvPr/>
        </p:nvSpPr>
        <p:spPr>
          <a:xfrm>
            <a:off x="640080" y="530352"/>
            <a:ext cx="1325880" cy="338328"/>
          </a:xfrm>
          <a:prstGeom prst="roundRect">
            <a:avLst/>
          </a:prstGeom>
          <a:solidFill>
            <a:srgbClr val="E6EEEE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Section label text"/>
          <p:cNvSpPr txBox="1"/>
          <p:nvPr/>
        </p:nvSpPr>
        <p:spPr>
          <a:xfrm>
            <a:off x="786384" y="598932"/>
            <a:ext cx="10515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2F7373"/>
                </a:solidFill>
                <a:latin typeface="Aptos"/>
              </a:rPr>
              <a:t>TAKEAWAY</a:t>
            </a:r>
          </a:p>
        </p:txBody>
      </p:sp>
      <p:sp>
        <p:nvSpPr>
          <p:cNvPr id="6" name="Slide title"/>
          <p:cNvSpPr txBox="1"/>
          <p:nvPr/>
        </p:nvSpPr>
        <p:spPr>
          <a:xfrm>
            <a:off x="640080" y="1261872"/>
            <a:ext cx="1083564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000" b="1">
                <a:solidFill>
                  <a:srgbClr val="171717"/>
                </a:solidFill>
                <a:latin typeface="Aptos"/>
              </a:rPr>
              <a:t>From Advice to an Accountable Task Loop</a:t>
            </a:r>
          </a:p>
        </p:txBody>
      </p:sp>
      <p:sp>
        <p:nvSpPr>
          <p:cNvPr id="7" name="Slide subtitle"/>
          <p:cNvSpPr txBox="1"/>
          <p:nvPr/>
        </p:nvSpPr>
        <p:spPr>
          <a:xfrm>
            <a:off x="667512" y="1938528"/>
            <a:ext cx="10561320" cy="43891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>
                <a:solidFill>
                  <a:srgbClr val="5E6670"/>
                </a:solidFill>
                <a:latin typeface="Aptos"/>
              </a:rPr>
              <a:t>The upgrade is AI participating in perception, action, and feedback—inside explicit human boundaries.</a:t>
            </a:r>
          </a:p>
        </p:txBody>
      </p:sp>
      <p:sp>
        <p:nvSpPr>
          <p:cNvPr id="8" name="Key teaching points" descr="Key teaching points for this slide"/>
          <p:cNvSpPr txBox="1"/>
          <p:nvPr/>
        </p:nvSpPr>
        <p:spPr>
          <a:xfrm>
            <a:off x="704088" y="2788920"/>
            <a:ext cx="3822191" cy="2834640"/>
          </a:xfrm>
          <a:prstGeom prst="rect">
            <a:avLst/>
          </a:prstGeom>
          <a:noFill/>
        </p:spPr>
        <p:txBody>
          <a:bodyPr wrap="square" lIns="27432" rIns="45720" tIns="27432" bIns="27432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Chatbot: returns advice or content.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Agent AI: participates in the task loop.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Governance: who authorized, who checks, and who is accountable?</a:t>
            </a:r>
          </a:p>
        </p:txBody>
      </p:sp>
      <p:sp>
        <p:nvSpPr>
          <p:cNvPr id="9" name="Concept card 1: Advice"/>
          <p:cNvSpPr/>
          <p:nvPr/>
        </p:nvSpPr>
        <p:spPr>
          <a:xfrm>
            <a:off x="4892040" y="2944368"/>
            <a:ext cx="1932432" cy="2240280"/>
          </a:xfrm>
          <a:prstGeom prst="roundRect">
            <a:avLst/>
          </a:prstGeom>
          <a:solidFill>
            <a:srgbClr val="F6F4F1"/>
          </a:solidFill>
          <a:ln w="15240">
            <a:solidFill>
              <a:srgbClr val="8B73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Card 1 title"/>
          <p:cNvSpPr txBox="1"/>
          <p:nvPr/>
        </p:nvSpPr>
        <p:spPr>
          <a:xfrm>
            <a:off x="5038344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8B7355"/>
                </a:solidFill>
                <a:latin typeface="Aptos"/>
              </a:rPr>
              <a:t>Advice</a:t>
            </a:r>
          </a:p>
        </p:txBody>
      </p:sp>
      <p:sp>
        <p:nvSpPr>
          <p:cNvPr id="11" name="Card 1 explanation"/>
          <p:cNvSpPr txBox="1"/>
          <p:nvPr/>
        </p:nvSpPr>
        <p:spPr>
          <a:xfrm>
            <a:off x="5038344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A chatbot proposes what a person might do.</a:t>
            </a:r>
          </a:p>
        </p:txBody>
      </p:sp>
      <p:sp>
        <p:nvSpPr>
          <p:cNvPr id="12" name="Flow arrow"/>
          <p:cNvSpPr/>
          <p:nvPr/>
        </p:nvSpPr>
        <p:spPr>
          <a:xfrm>
            <a:off x="6870191" y="3858768"/>
            <a:ext cx="228600" cy="347472"/>
          </a:xfrm>
          <a:prstGeom prst="chevron">
            <a:avLst/>
          </a:prstGeom>
          <a:solidFill>
            <a:srgbClr val="2F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oncept card 2: Task loop"/>
          <p:cNvSpPr/>
          <p:nvPr/>
        </p:nvSpPr>
        <p:spPr>
          <a:xfrm>
            <a:off x="7171944" y="2944368"/>
            <a:ext cx="1932432" cy="2240280"/>
          </a:xfrm>
          <a:prstGeom prst="roundRect">
            <a:avLst/>
          </a:prstGeom>
          <a:solidFill>
            <a:srgbClr val="EEF4F4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Card 2 title"/>
          <p:cNvSpPr txBox="1"/>
          <p:nvPr/>
        </p:nvSpPr>
        <p:spPr>
          <a:xfrm>
            <a:off x="7318247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2F7373"/>
                </a:solidFill>
                <a:latin typeface="Aptos"/>
              </a:rPr>
              <a:t>Task loop</a:t>
            </a:r>
          </a:p>
        </p:txBody>
      </p:sp>
      <p:sp>
        <p:nvSpPr>
          <p:cNvPr id="15" name="Card 2 explanation"/>
          <p:cNvSpPr txBox="1"/>
          <p:nvPr/>
        </p:nvSpPr>
        <p:spPr>
          <a:xfrm>
            <a:off x="7318247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An agent perceives, acts, and receives feedback.</a:t>
            </a:r>
          </a:p>
        </p:txBody>
      </p:sp>
      <p:sp>
        <p:nvSpPr>
          <p:cNvPr id="16" name="Flow arrow"/>
          <p:cNvSpPr/>
          <p:nvPr/>
        </p:nvSpPr>
        <p:spPr>
          <a:xfrm>
            <a:off x="9150096" y="3858768"/>
            <a:ext cx="228600" cy="347472"/>
          </a:xfrm>
          <a:prstGeom prst="chevron">
            <a:avLst/>
          </a:prstGeom>
          <a:solidFill>
            <a:srgbClr val="2F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Concept card 3: Accountability gate"/>
          <p:cNvSpPr/>
          <p:nvPr/>
        </p:nvSpPr>
        <p:spPr>
          <a:xfrm>
            <a:off x="9451848" y="2944368"/>
            <a:ext cx="1932432" cy="2240280"/>
          </a:xfrm>
          <a:prstGeom prst="roundRect">
            <a:avLst/>
          </a:prstGeom>
          <a:solidFill>
            <a:srgbClr val="F9EDED"/>
          </a:solidFill>
          <a:ln w="15240">
            <a:solidFill>
              <a:srgbClr val="B423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Card 3 title"/>
          <p:cNvSpPr txBox="1"/>
          <p:nvPr/>
        </p:nvSpPr>
        <p:spPr>
          <a:xfrm>
            <a:off x="9598152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B42318"/>
                </a:solidFill>
                <a:latin typeface="Aptos"/>
              </a:rPr>
              <a:t>Accountability gate</a:t>
            </a:r>
          </a:p>
        </p:txBody>
      </p:sp>
      <p:sp>
        <p:nvSpPr>
          <p:cNvPr id="19" name="Card 3 explanation"/>
          <p:cNvSpPr txBox="1"/>
          <p:nvPr/>
        </p:nvSpPr>
        <p:spPr>
          <a:xfrm>
            <a:off x="9598152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A human reviews authority, evidence, risk, and consequences.</a:t>
            </a:r>
          </a:p>
        </p:txBody>
      </p:sp>
      <p:sp>
        <p:nvSpPr>
          <p:cNvPr id="20" name="Takeaway callout"/>
          <p:cNvSpPr/>
          <p:nvPr/>
        </p:nvSpPr>
        <p:spPr>
          <a:xfrm>
            <a:off x="5074920" y="5897880"/>
            <a:ext cx="6089904" cy="393192"/>
          </a:xfrm>
          <a:prstGeom prst="roundRect">
            <a:avLst/>
          </a:prstGeom>
          <a:solidFill>
            <a:srgbClr val="EAF1F1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akeaway text"/>
          <p:cNvSpPr txBox="1"/>
          <p:nvPr/>
        </p:nvSpPr>
        <p:spPr>
          <a:xfrm>
            <a:off x="5257800" y="5989320"/>
            <a:ext cx="5724144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2F7373"/>
                </a:solidFill>
                <a:latin typeface="Aptos"/>
              </a:rPr>
              <a:t>Design the authority boundary—not only the capability.</a:t>
            </a:r>
          </a:p>
        </p:txBody>
      </p:sp>
      <p:sp>
        <p:nvSpPr>
          <p:cNvPr id="22" name="Source citation"/>
          <p:cNvSpPr txBox="1"/>
          <p:nvPr/>
        </p:nvSpPr>
        <p:spPr>
          <a:xfrm>
            <a:off x="658368" y="6547104"/>
            <a:ext cx="99669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  <a:hlinkClick r:id="rId2"/>
              </a:rPr>
              <a:t>Durante et al. · Agent AI: Surveying the Horizons of Multimodal Interaction · arXiv:2401.03568 · January 2024</a:t>
            </a:r>
          </a:p>
        </p:txBody>
      </p:sp>
      <p:sp>
        <p:nvSpPr>
          <p:cNvPr id="23" name="Slide number"/>
          <p:cNvSpPr txBox="1"/>
          <p:nvPr/>
        </p:nvSpPr>
        <p:spPr>
          <a:xfrm>
            <a:off x="10716768" y="6528816"/>
            <a:ext cx="56692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</a:rPr>
              <a:t>10 / 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ecorative slide panel"/>
          <p:cNvSpPr/>
          <p:nvPr/>
        </p:nvSpPr>
        <p:spPr>
          <a:xfrm>
            <a:off x="256032" y="256032"/>
            <a:ext cx="11676888" cy="6199632"/>
          </a:xfrm>
          <a:prstGeom prst="roundRect">
            <a:avLst/>
          </a:prstGeom>
          <a:solidFill>
            <a:srgbClr val="FFFCF4"/>
          </a:solidFill>
          <a:ln w="15240">
            <a:solidFill>
              <a:srgbClr val="D8D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ative header divider"/>
          <p:cNvSpPr/>
          <p:nvPr/>
        </p:nvSpPr>
        <p:spPr>
          <a:xfrm>
            <a:off x="256032" y="1069848"/>
            <a:ext cx="11676888" cy="10972"/>
          </a:xfrm>
          <a:prstGeom prst="rect">
            <a:avLst/>
          </a:prstGeom>
          <a:solidFill>
            <a:srgbClr val="D8D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 label"/>
          <p:cNvSpPr/>
          <p:nvPr/>
        </p:nvSpPr>
        <p:spPr>
          <a:xfrm>
            <a:off x="640080" y="530352"/>
            <a:ext cx="2112264" cy="338328"/>
          </a:xfrm>
          <a:prstGeom prst="roundRect">
            <a:avLst/>
          </a:prstGeom>
          <a:solidFill>
            <a:srgbClr val="E6EEEE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Section label text"/>
          <p:cNvSpPr txBox="1"/>
          <p:nvPr/>
        </p:nvSpPr>
        <p:spPr>
          <a:xfrm>
            <a:off x="786384" y="598932"/>
            <a:ext cx="1837944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2F7373"/>
                </a:solidFill>
                <a:latin typeface="Aptos"/>
              </a:rPr>
              <a:t>2024 PAPER FRAMING</a:t>
            </a:r>
          </a:p>
        </p:txBody>
      </p:sp>
      <p:sp>
        <p:nvSpPr>
          <p:cNvPr id="6" name="Slide title"/>
          <p:cNvSpPr txBox="1"/>
          <p:nvPr/>
        </p:nvSpPr>
        <p:spPr>
          <a:xfrm>
            <a:off x="640080" y="1261872"/>
            <a:ext cx="1083564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000" b="1">
                <a:solidFill>
                  <a:srgbClr val="171717"/>
                </a:solidFill>
                <a:latin typeface="Aptos"/>
              </a:rPr>
              <a:t>The Paper Gives a Map, Not a Finished Machine</a:t>
            </a:r>
          </a:p>
        </p:txBody>
      </p:sp>
      <p:sp>
        <p:nvSpPr>
          <p:cNvPr id="7" name="Slide subtitle"/>
          <p:cNvSpPr txBox="1"/>
          <p:nvPr/>
        </p:nvSpPr>
        <p:spPr>
          <a:xfrm>
            <a:off x="667512" y="1938528"/>
            <a:ext cx="10561320" cy="43891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>
                <a:solidFill>
                  <a:srgbClr val="5E6670"/>
                </a:solidFill>
                <a:latin typeface="Aptos"/>
              </a:rPr>
              <a:t>Use the January 2024 survey as conceptual vocabulary—not as a 2026 catalog of current systems.</a:t>
            </a:r>
          </a:p>
        </p:txBody>
      </p:sp>
      <p:sp>
        <p:nvSpPr>
          <p:cNvPr id="8" name="Key teaching points" descr="Key teaching points for this slide"/>
          <p:cNvSpPr txBox="1"/>
          <p:nvPr/>
        </p:nvSpPr>
        <p:spPr>
          <a:xfrm>
            <a:off x="704088" y="2788920"/>
            <a:ext cx="3822191" cy="2834640"/>
          </a:xfrm>
          <a:prstGeom prst="rect">
            <a:avLst/>
          </a:prstGeom>
          <a:noFill/>
        </p:spPr>
        <p:txBody>
          <a:bodyPr wrap="square" lIns="27432" rIns="45720" tIns="27432" bIns="27432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Moves beyond the beginner formula “LLM + tools + memory.”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Centers multimodal perception and grounded environments.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Connects action prediction, feedback, evaluation, and risk.</a:t>
            </a:r>
          </a:p>
        </p:txBody>
      </p:sp>
      <p:sp>
        <p:nvSpPr>
          <p:cNvPr id="9" name="Concept card 1: Foundation model"/>
          <p:cNvSpPr/>
          <p:nvPr/>
        </p:nvSpPr>
        <p:spPr>
          <a:xfrm>
            <a:off x="4892040" y="2578608"/>
            <a:ext cx="3099815" cy="1389888"/>
          </a:xfrm>
          <a:prstGeom prst="roundRect">
            <a:avLst/>
          </a:prstGeom>
          <a:solidFill>
            <a:srgbClr val="F6F4F1"/>
          </a:solidFill>
          <a:ln w="15240">
            <a:solidFill>
              <a:srgbClr val="8B73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Card 1 title"/>
          <p:cNvSpPr txBox="1"/>
          <p:nvPr/>
        </p:nvSpPr>
        <p:spPr>
          <a:xfrm>
            <a:off x="5038344" y="2734056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8B7355"/>
                </a:solidFill>
                <a:latin typeface="Aptos"/>
              </a:rPr>
              <a:t>Foundation model</a:t>
            </a:r>
          </a:p>
        </p:txBody>
      </p:sp>
      <p:sp>
        <p:nvSpPr>
          <p:cNvPr id="11" name="Card 1 explanation"/>
          <p:cNvSpPr txBox="1"/>
          <p:nvPr/>
        </p:nvSpPr>
        <p:spPr>
          <a:xfrm>
            <a:off x="5038344" y="3182112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A building block, not the entire agent.</a:t>
            </a:r>
          </a:p>
        </p:txBody>
      </p:sp>
      <p:sp>
        <p:nvSpPr>
          <p:cNvPr id="12" name="Concept card 2: Multimodal perception"/>
          <p:cNvSpPr/>
          <p:nvPr/>
        </p:nvSpPr>
        <p:spPr>
          <a:xfrm>
            <a:off x="8284463" y="2578608"/>
            <a:ext cx="3099815" cy="1389888"/>
          </a:xfrm>
          <a:prstGeom prst="roundRect">
            <a:avLst/>
          </a:prstGeom>
          <a:solidFill>
            <a:srgbClr val="EEF3FD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ard 2 title"/>
          <p:cNvSpPr txBox="1"/>
          <p:nvPr/>
        </p:nvSpPr>
        <p:spPr>
          <a:xfrm>
            <a:off x="8430767" y="2734056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2563EB"/>
                </a:solidFill>
                <a:latin typeface="Aptos"/>
              </a:rPr>
              <a:t>Multimodal perception</a:t>
            </a:r>
          </a:p>
        </p:txBody>
      </p:sp>
      <p:sp>
        <p:nvSpPr>
          <p:cNvPr id="14" name="Card 2 explanation"/>
          <p:cNvSpPr txBox="1"/>
          <p:nvPr/>
        </p:nvSpPr>
        <p:spPr>
          <a:xfrm>
            <a:off x="8430767" y="3182112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Language plus sensory and contextual signals.</a:t>
            </a:r>
          </a:p>
        </p:txBody>
      </p:sp>
      <p:sp>
        <p:nvSpPr>
          <p:cNvPr id="15" name="Concept card 3: Grounded action"/>
          <p:cNvSpPr/>
          <p:nvPr/>
        </p:nvSpPr>
        <p:spPr>
          <a:xfrm>
            <a:off x="4892040" y="4187952"/>
            <a:ext cx="3099815" cy="1389888"/>
          </a:xfrm>
          <a:prstGeom prst="roundRect">
            <a:avLst/>
          </a:prstGeom>
          <a:solidFill>
            <a:srgbClr val="F4EEEF"/>
          </a:solidFill>
          <a:ln w="15240">
            <a:solidFill>
              <a:srgbClr val="722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Card 3 title"/>
          <p:cNvSpPr txBox="1"/>
          <p:nvPr/>
        </p:nvSpPr>
        <p:spPr>
          <a:xfrm>
            <a:off x="5038344" y="4343400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722F37"/>
                </a:solidFill>
                <a:latin typeface="Aptos"/>
              </a:rPr>
              <a:t>Grounded action</a:t>
            </a:r>
          </a:p>
        </p:txBody>
      </p:sp>
      <p:sp>
        <p:nvSpPr>
          <p:cNvPr id="17" name="Card 3 explanation"/>
          <p:cNvSpPr txBox="1"/>
          <p:nvPr/>
        </p:nvSpPr>
        <p:spPr>
          <a:xfrm>
            <a:off x="5038344" y="4791456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Behavior occurs inside a physical or virtual environment.</a:t>
            </a:r>
          </a:p>
        </p:txBody>
      </p:sp>
      <p:sp>
        <p:nvSpPr>
          <p:cNvPr id="18" name="Concept card 4: Evaluation in context"/>
          <p:cNvSpPr/>
          <p:nvPr/>
        </p:nvSpPr>
        <p:spPr>
          <a:xfrm>
            <a:off x="8284463" y="4187952"/>
            <a:ext cx="3099815" cy="1389888"/>
          </a:xfrm>
          <a:prstGeom prst="roundRect">
            <a:avLst/>
          </a:prstGeom>
          <a:solidFill>
            <a:srgbClr val="EEF4F4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Card 4 title"/>
          <p:cNvSpPr txBox="1"/>
          <p:nvPr/>
        </p:nvSpPr>
        <p:spPr>
          <a:xfrm>
            <a:off x="8430767" y="4343400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2F7373"/>
                </a:solidFill>
                <a:latin typeface="Aptos"/>
              </a:rPr>
              <a:t>Evaluation in context</a:t>
            </a:r>
          </a:p>
        </p:txBody>
      </p:sp>
      <p:sp>
        <p:nvSpPr>
          <p:cNvPr id="20" name="Card 4 explanation"/>
          <p:cNvSpPr txBox="1"/>
          <p:nvPr/>
        </p:nvSpPr>
        <p:spPr>
          <a:xfrm>
            <a:off x="8430767" y="4791456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Measure outcomes, feedback, and risk—not only text quality.</a:t>
            </a:r>
          </a:p>
        </p:txBody>
      </p:sp>
      <p:sp>
        <p:nvSpPr>
          <p:cNvPr id="21" name="Takeaway callout"/>
          <p:cNvSpPr/>
          <p:nvPr/>
        </p:nvSpPr>
        <p:spPr>
          <a:xfrm>
            <a:off x="5074920" y="5897880"/>
            <a:ext cx="6089904" cy="393192"/>
          </a:xfrm>
          <a:prstGeom prst="roundRect">
            <a:avLst/>
          </a:prstGeom>
          <a:solidFill>
            <a:srgbClr val="EAF1F1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akeaway text"/>
          <p:cNvSpPr txBox="1"/>
          <p:nvPr/>
        </p:nvSpPr>
        <p:spPr>
          <a:xfrm>
            <a:off x="5257800" y="5989320"/>
            <a:ext cx="5724144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2F7373"/>
                </a:solidFill>
                <a:latin typeface="Aptos"/>
              </a:rPr>
              <a:t>Historical framing: durable concepts, dated examples.</a:t>
            </a:r>
          </a:p>
        </p:txBody>
      </p:sp>
      <p:sp>
        <p:nvSpPr>
          <p:cNvPr id="23" name="Source citation"/>
          <p:cNvSpPr txBox="1"/>
          <p:nvPr/>
        </p:nvSpPr>
        <p:spPr>
          <a:xfrm>
            <a:off x="658368" y="6547104"/>
            <a:ext cx="99669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  <a:hlinkClick r:id="rId2"/>
              </a:rPr>
              <a:t>Durante et al. · Agent AI: Surveying the Horizons of Multimodal Interaction · arXiv:2401.03568 · January 2024</a:t>
            </a:r>
          </a:p>
        </p:txBody>
      </p:sp>
      <p:sp>
        <p:nvSpPr>
          <p:cNvPr id="24" name="Slide number"/>
          <p:cNvSpPr txBox="1"/>
          <p:nvPr/>
        </p:nvSpPr>
        <p:spPr>
          <a:xfrm>
            <a:off x="10716768" y="6528816"/>
            <a:ext cx="56692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</a:rPr>
              <a:t>2 / 10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ecorative slide panel"/>
          <p:cNvSpPr/>
          <p:nvPr/>
        </p:nvSpPr>
        <p:spPr>
          <a:xfrm>
            <a:off x="256032" y="256032"/>
            <a:ext cx="11676888" cy="6199632"/>
          </a:xfrm>
          <a:prstGeom prst="roundRect">
            <a:avLst/>
          </a:prstGeom>
          <a:solidFill>
            <a:srgbClr val="FFFCF4"/>
          </a:solidFill>
          <a:ln w="15240">
            <a:solidFill>
              <a:srgbClr val="D8D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ative header divider"/>
          <p:cNvSpPr/>
          <p:nvPr/>
        </p:nvSpPr>
        <p:spPr>
          <a:xfrm>
            <a:off x="256032" y="1069848"/>
            <a:ext cx="11676888" cy="10972"/>
          </a:xfrm>
          <a:prstGeom prst="rect">
            <a:avLst/>
          </a:prstGeom>
          <a:solidFill>
            <a:srgbClr val="D8D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 label"/>
          <p:cNvSpPr/>
          <p:nvPr/>
        </p:nvSpPr>
        <p:spPr>
          <a:xfrm>
            <a:off x="640080" y="530352"/>
            <a:ext cx="2112264" cy="338328"/>
          </a:xfrm>
          <a:prstGeom prst="roundRect">
            <a:avLst/>
          </a:prstGeom>
          <a:solidFill>
            <a:srgbClr val="E6EEEE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Section label text"/>
          <p:cNvSpPr txBox="1"/>
          <p:nvPr/>
        </p:nvSpPr>
        <p:spPr>
          <a:xfrm>
            <a:off x="786384" y="598932"/>
            <a:ext cx="1837944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2F7373"/>
                </a:solidFill>
                <a:latin typeface="Aptos"/>
              </a:rPr>
              <a:t>CONCEPT CORRECTION</a:t>
            </a:r>
          </a:p>
        </p:txBody>
      </p:sp>
      <p:sp>
        <p:nvSpPr>
          <p:cNvPr id="6" name="Slide title"/>
          <p:cNvSpPr txBox="1"/>
          <p:nvPr/>
        </p:nvSpPr>
        <p:spPr>
          <a:xfrm>
            <a:off x="640080" y="1261872"/>
            <a:ext cx="1083564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000" b="1">
                <a:solidFill>
                  <a:srgbClr val="171717"/>
                </a:solidFill>
                <a:latin typeface="Aptos"/>
              </a:rPr>
              <a:t>Multimodal Is Not Automatically Agentic</a:t>
            </a:r>
          </a:p>
        </p:txBody>
      </p:sp>
      <p:sp>
        <p:nvSpPr>
          <p:cNvPr id="7" name="Slide subtitle"/>
          <p:cNvSpPr txBox="1"/>
          <p:nvPr/>
        </p:nvSpPr>
        <p:spPr>
          <a:xfrm>
            <a:off x="667512" y="1938528"/>
            <a:ext cx="10561320" cy="43891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>
                <a:solidFill>
                  <a:srgbClr val="5E6670"/>
                </a:solidFill>
                <a:latin typeface="Aptos"/>
              </a:rPr>
              <a:t>The difference is the task loop—not simply the number of media types a model can read.</a:t>
            </a:r>
          </a:p>
        </p:txBody>
      </p:sp>
      <p:sp>
        <p:nvSpPr>
          <p:cNvPr id="8" name="Key teaching points" descr="Key teaching points for this slide"/>
          <p:cNvSpPr txBox="1"/>
          <p:nvPr/>
        </p:nvSpPr>
        <p:spPr>
          <a:xfrm>
            <a:off x="704088" y="2788920"/>
            <a:ext cx="3822191" cy="2834640"/>
          </a:xfrm>
          <a:prstGeom prst="rect">
            <a:avLst/>
          </a:prstGeom>
          <a:noFill/>
        </p:spPr>
        <p:txBody>
          <a:bodyPr wrap="square" lIns="27432" rIns="45720" tIns="27432" bIns="27432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A model can understand images or video without choosing an action.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An agent uses perception, state, goals, action, and feedback.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A caption is useful output, but it is not yet an agent loop.</a:t>
            </a:r>
          </a:p>
        </p:txBody>
      </p:sp>
      <p:sp>
        <p:nvSpPr>
          <p:cNvPr id="9" name="Concept card 1: Multimodal"/>
          <p:cNvSpPr/>
          <p:nvPr/>
        </p:nvSpPr>
        <p:spPr>
          <a:xfrm>
            <a:off x="4892040" y="2834639"/>
            <a:ext cx="3063239" cy="2514600"/>
          </a:xfrm>
          <a:prstGeom prst="roundRect">
            <a:avLst/>
          </a:prstGeom>
          <a:solidFill>
            <a:srgbClr val="EEF3FD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Card 1 title"/>
          <p:cNvSpPr txBox="1"/>
          <p:nvPr/>
        </p:nvSpPr>
        <p:spPr>
          <a:xfrm>
            <a:off x="5038344" y="2990087"/>
            <a:ext cx="2770632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2563EB"/>
                </a:solidFill>
                <a:latin typeface="Aptos"/>
              </a:rPr>
              <a:t>Multimodal</a:t>
            </a:r>
          </a:p>
        </p:txBody>
      </p:sp>
      <p:sp>
        <p:nvSpPr>
          <p:cNvPr id="11" name="Card 1 explanation"/>
          <p:cNvSpPr txBox="1"/>
          <p:nvPr/>
        </p:nvSpPr>
        <p:spPr>
          <a:xfrm>
            <a:off x="5038344" y="3438144"/>
            <a:ext cx="2770632" cy="17830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Understands different information sources: text, image, video, audio, or screen state.</a:t>
            </a:r>
          </a:p>
        </p:txBody>
      </p:sp>
      <p:sp>
        <p:nvSpPr>
          <p:cNvPr id="12" name="Concept card 2: Agentic"/>
          <p:cNvSpPr/>
          <p:nvPr/>
        </p:nvSpPr>
        <p:spPr>
          <a:xfrm>
            <a:off x="8321040" y="2834639"/>
            <a:ext cx="3063239" cy="2514600"/>
          </a:xfrm>
          <a:prstGeom prst="roundRect">
            <a:avLst/>
          </a:prstGeom>
          <a:solidFill>
            <a:srgbClr val="EEF4F4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ard 2 title"/>
          <p:cNvSpPr txBox="1"/>
          <p:nvPr/>
        </p:nvSpPr>
        <p:spPr>
          <a:xfrm>
            <a:off x="8467344" y="2990087"/>
            <a:ext cx="2770632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2F7373"/>
                </a:solidFill>
                <a:latin typeface="Aptos"/>
              </a:rPr>
              <a:t>Agentic</a:t>
            </a:r>
          </a:p>
        </p:txBody>
      </p:sp>
      <p:sp>
        <p:nvSpPr>
          <p:cNvPr id="14" name="Card 2 explanation"/>
          <p:cNvSpPr txBox="1"/>
          <p:nvPr/>
        </p:nvSpPr>
        <p:spPr>
          <a:xfrm>
            <a:off x="8467344" y="3438144"/>
            <a:ext cx="2770632" cy="17830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Uses perception plus state, goal, action, and feedback to decide what happens next.</a:t>
            </a:r>
          </a:p>
        </p:txBody>
      </p:sp>
      <p:sp>
        <p:nvSpPr>
          <p:cNvPr id="15" name="Takeaway callout"/>
          <p:cNvSpPr/>
          <p:nvPr/>
        </p:nvSpPr>
        <p:spPr>
          <a:xfrm>
            <a:off x="5074920" y="5897880"/>
            <a:ext cx="6089904" cy="393192"/>
          </a:xfrm>
          <a:prstGeom prst="roundRect">
            <a:avLst/>
          </a:prstGeom>
          <a:solidFill>
            <a:srgbClr val="EAF1F1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akeaway text"/>
          <p:cNvSpPr txBox="1"/>
          <p:nvPr/>
        </p:nvSpPr>
        <p:spPr>
          <a:xfrm>
            <a:off x="5257800" y="5989320"/>
            <a:ext cx="5724144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2F7373"/>
                </a:solidFill>
                <a:latin typeface="Aptos"/>
              </a:rPr>
              <a:t>More media is not the same as more agency.</a:t>
            </a:r>
          </a:p>
        </p:txBody>
      </p:sp>
      <p:sp>
        <p:nvSpPr>
          <p:cNvPr id="17" name="Source citation"/>
          <p:cNvSpPr txBox="1"/>
          <p:nvPr/>
        </p:nvSpPr>
        <p:spPr>
          <a:xfrm>
            <a:off x="658368" y="6547104"/>
            <a:ext cx="99669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  <a:hlinkClick r:id="rId2"/>
              </a:rPr>
              <a:t>Durante et al. · Agent AI: Surveying the Horizons of Multimodal Interaction · arXiv:2401.03568 · January 2024</a:t>
            </a:r>
          </a:p>
        </p:txBody>
      </p:sp>
      <p:sp>
        <p:nvSpPr>
          <p:cNvPr id="18" name="Slide number"/>
          <p:cNvSpPr txBox="1"/>
          <p:nvPr/>
        </p:nvSpPr>
        <p:spPr>
          <a:xfrm>
            <a:off x="10716768" y="6528816"/>
            <a:ext cx="56692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</a:rPr>
              <a:t>3 / 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ecorative slide panel"/>
          <p:cNvSpPr/>
          <p:nvPr/>
        </p:nvSpPr>
        <p:spPr>
          <a:xfrm>
            <a:off x="256032" y="256032"/>
            <a:ext cx="11676888" cy="6199632"/>
          </a:xfrm>
          <a:prstGeom prst="roundRect">
            <a:avLst/>
          </a:prstGeom>
          <a:solidFill>
            <a:srgbClr val="FFFCF4"/>
          </a:solidFill>
          <a:ln w="15240">
            <a:solidFill>
              <a:srgbClr val="D8D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ative header divider"/>
          <p:cNvSpPr/>
          <p:nvPr/>
        </p:nvSpPr>
        <p:spPr>
          <a:xfrm>
            <a:off x="256032" y="1069848"/>
            <a:ext cx="11676888" cy="10972"/>
          </a:xfrm>
          <a:prstGeom prst="rect">
            <a:avLst/>
          </a:prstGeom>
          <a:solidFill>
            <a:srgbClr val="D8D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 label"/>
          <p:cNvSpPr/>
          <p:nvPr/>
        </p:nvSpPr>
        <p:spPr>
          <a:xfrm>
            <a:off x="640080" y="530352"/>
            <a:ext cx="2697480" cy="338328"/>
          </a:xfrm>
          <a:prstGeom prst="roundRect">
            <a:avLst/>
          </a:prstGeom>
          <a:solidFill>
            <a:srgbClr val="E6EEEE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Section label text"/>
          <p:cNvSpPr txBox="1"/>
          <p:nvPr/>
        </p:nvSpPr>
        <p:spPr>
          <a:xfrm>
            <a:off x="786384" y="598932"/>
            <a:ext cx="24231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2F7373"/>
                </a:solidFill>
                <a:latin typeface="Aptos"/>
              </a:rPr>
              <a:t>HYPOTHETICAL CLASSROOM TEST</a:t>
            </a:r>
          </a:p>
        </p:txBody>
      </p:sp>
      <p:sp>
        <p:nvSpPr>
          <p:cNvPr id="6" name="Slide title"/>
          <p:cNvSpPr txBox="1"/>
          <p:nvPr/>
        </p:nvSpPr>
        <p:spPr>
          <a:xfrm>
            <a:off x="640080" y="1261872"/>
            <a:ext cx="1083564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000" b="1">
                <a:solidFill>
                  <a:srgbClr val="171717"/>
                </a:solidFill>
                <a:latin typeface="Aptos"/>
              </a:rPr>
              <a:t>Description Is Not Yet an Agent Loop</a:t>
            </a:r>
          </a:p>
        </p:txBody>
      </p:sp>
      <p:sp>
        <p:nvSpPr>
          <p:cNvPr id="7" name="Slide subtitle"/>
          <p:cNvSpPr txBox="1"/>
          <p:nvPr/>
        </p:nvSpPr>
        <p:spPr>
          <a:xfrm>
            <a:off x="667512" y="1938528"/>
            <a:ext cx="10561320" cy="43891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>
                <a:solidFill>
                  <a:srgbClr val="5E6670"/>
                </a:solidFill>
                <a:latin typeface="Aptos"/>
              </a:rPr>
              <a:t>Treat “students look confused” as an uncertain interpretation—not as a reliable fact about students.</a:t>
            </a:r>
          </a:p>
        </p:txBody>
      </p:sp>
      <p:sp>
        <p:nvSpPr>
          <p:cNvPr id="8" name="Key teaching points" descr="Key teaching points for this slide"/>
          <p:cNvSpPr txBox="1"/>
          <p:nvPr/>
        </p:nvSpPr>
        <p:spPr>
          <a:xfrm>
            <a:off x="704088" y="2788920"/>
            <a:ext cx="3822191" cy="2834640"/>
          </a:xfrm>
          <a:prstGeom prst="rect">
            <a:avLst/>
          </a:prstGeom>
          <a:noFill/>
        </p:spPr>
        <p:txBody>
          <a:bodyPr wrap="square" lIns="27432" rIns="45720" tIns="27432" bIns="27432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Describe a video signal: multimodal perception.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Choose a reteaching path, quiz, observe, and adapt: agentic loop.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The interpretation can be wrong before any action occurs.</a:t>
            </a:r>
          </a:p>
        </p:txBody>
      </p:sp>
      <p:sp>
        <p:nvSpPr>
          <p:cNvPr id="9" name="Concept card 1: Perceive"/>
          <p:cNvSpPr/>
          <p:nvPr/>
        </p:nvSpPr>
        <p:spPr>
          <a:xfrm>
            <a:off x="4892040" y="2944368"/>
            <a:ext cx="1932432" cy="2240280"/>
          </a:xfrm>
          <a:prstGeom prst="roundRect">
            <a:avLst/>
          </a:prstGeom>
          <a:solidFill>
            <a:srgbClr val="EEF3FD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Card 1 title"/>
          <p:cNvSpPr txBox="1"/>
          <p:nvPr/>
        </p:nvSpPr>
        <p:spPr>
          <a:xfrm>
            <a:off x="5038344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2563EB"/>
                </a:solidFill>
                <a:latin typeface="Aptos"/>
              </a:rPr>
              <a:t>Perceive</a:t>
            </a:r>
          </a:p>
        </p:txBody>
      </p:sp>
      <p:sp>
        <p:nvSpPr>
          <p:cNvPr id="11" name="Card 1 explanation"/>
          <p:cNvSpPr txBox="1"/>
          <p:nvPr/>
        </p:nvSpPr>
        <p:spPr>
          <a:xfrm>
            <a:off x="5038344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A system processes a hypothetical classroom signal.</a:t>
            </a:r>
          </a:p>
        </p:txBody>
      </p:sp>
      <p:sp>
        <p:nvSpPr>
          <p:cNvPr id="12" name="Flow arrow"/>
          <p:cNvSpPr/>
          <p:nvPr/>
        </p:nvSpPr>
        <p:spPr>
          <a:xfrm>
            <a:off x="6870191" y="3858768"/>
            <a:ext cx="228600" cy="347472"/>
          </a:xfrm>
          <a:prstGeom prst="chevron">
            <a:avLst/>
          </a:prstGeom>
          <a:solidFill>
            <a:srgbClr val="2F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oncept card 2: Interpret"/>
          <p:cNvSpPr/>
          <p:nvPr/>
        </p:nvSpPr>
        <p:spPr>
          <a:xfrm>
            <a:off x="7171944" y="2944368"/>
            <a:ext cx="1932432" cy="2240280"/>
          </a:xfrm>
          <a:prstGeom prst="roundRect">
            <a:avLst/>
          </a:prstGeom>
          <a:solidFill>
            <a:srgbClr val="F9F4ED"/>
          </a:solidFill>
          <a:ln w="15240">
            <a:solidFill>
              <a:srgbClr val="B77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Card 2 title"/>
          <p:cNvSpPr txBox="1"/>
          <p:nvPr/>
        </p:nvSpPr>
        <p:spPr>
          <a:xfrm>
            <a:off x="7318247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B7791F"/>
                </a:solidFill>
                <a:latin typeface="Aptos"/>
              </a:rPr>
              <a:t>Interpret</a:t>
            </a:r>
          </a:p>
        </p:txBody>
      </p:sp>
      <p:sp>
        <p:nvSpPr>
          <p:cNvPr id="15" name="Card 2 explanation"/>
          <p:cNvSpPr txBox="1"/>
          <p:nvPr/>
        </p:nvSpPr>
        <p:spPr>
          <a:xfrm>
            <a:off x="7318247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It predicts possible confusion—with uncertainty.</a:t>
            </a:r>
          </a:p>
        </p:txBody>
      </p:sp>
      <p:sp>
        <p:nvSpPr>
          <p:cNvPr id="16" name="Flow arrow"/>
          <p:cNvSpPr/>
          <p:nvPr/>
        </p:nvSpPr>
        <p:spPr>
          <a:xfrm>
            <a:off x="9150096" y="3858768"/>
            <a:ext cx="228600" cy="347472"/>
          </a:xfrm>
          <a:prstGeom prst="chevron">
            <a:avLst/>
          </a:prstGeom>
          <a:solidFill>
            <a:srgbClr val="2F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Concept card 3: Act + adapt"/>
          <p:cNvSpPr/>
          <p:nvPr/>
        </p:nvSpPr>
        <p:spPr>
          <a:xfrm>
            <a:off x="9451848" y="2944368"/>
            <a:ext cx="1932432" cy="2240280"/>
          </a:xfrm>
          <a:prstGeom prst="roundRect">
            <a:avLst/>
          </a:prstGeom>
          <a:solidFill>
            <a:srgbClr val="EEF4F4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Card 3 title"/>
          <p:cNvSpPr txBox="1"/>
          <p:nvPr/>
        </p:nvSpPr>
        <p:spPr>
          <a:xfrm>
            <a:off x="9598152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2F7373"/>
                </a:solidFill>
                <a:latin typeface="Aptos"/>
              </a:rPr>
              <a:t>Act + adapt</a:t>
            </a:r>
          </a:p>
        </p:txBody>
      </p:sp>
      <p:sp>
        <p:nvSpPr>
          <p:cNvPr id="19" name="Card 3 explanation"/>
          <p:cNvSpPr txBox="1"/>
          <p:nvPr/>
        </p:nvSpPr>
        <p:spPr>
          <a:xfrm>
            <a:off x="9598152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It recommends a response and observes feedback.</a:t>
            </a:r>
          </a:p>
        </p:txBody>
      </p:sp>
      <p:sp>
        <p:nvSpPr>
          <p:cNvPr id="20" name="Takeaway callout"/>
          <p:cNvSpPr/>
          <p:nvPr/>
        </p:nvSpPr>
        <p:spPr>
          <a:xfrm>
            <a:off x="5074920" y="5897880"/>
            <a:ext cx="6089904" cy="393192"/>
          </a:xfrm>
          <a:prstGeom prst="roundRect">
            <a:avLst/>
          </a:prstGeom>
          <a:solidFill>
            <a:srgbClr val="EAF1F1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akeaway text"/>
          <p:cNvSpPr txBox="1"/>
          <p:nvPr/>
        </p:nvSpPr>
        <p:spPr>
          <a:xfrm>
            <a:off x="5257800" y="5989320"/>
            <a:ext cx="5724144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2F7373"/>
                </a:solidFill>
                <a:latin typeface="Aptos"/>
              </a:rPr>
              <a:t>Class activity only: do not record or upload real student audio or video.</a:t>
            </a:r>
          </a:p>
        </p:txBody>
      </p:sp>
      <p:sp>
        <p:nvSpPr>
          <p:cNvPr id="22" name="Source citation"/>
          <p:cNvSpPr txBox="1"/>
          <p:nvPr/>
        </p:nvSpPr>
        <p:spPr>
          <a:xfrm>
            <a:off x="658368" y="6547104"/>
            <a:ext cx="99669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  <a:hlinkClick r:id="rId2"/>
              </a:rPr>
              <a:t>Durante et al. · Agent AI: Surveying the Horizons of Multimodal Interaction · arXiv:2401.03568 · January 2024</a:t>
            </a:r>
          </a:p>
        </p:txBody>
      </p:sp>
      <p:sp>
        <p:nvSpPr>
          <p:cNvPr id="23" name="Slide number"/>
          <p:cNvSpPr txBox="1"/>
          <p:nvPr/>
        </p:nvSpPr>
        <p:spPr>
          <a:xfrm>
            <a:off x="10716768" y="6528816"/>
            <a:ext cx="56692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</a:rPr>
              <a:t>4 / 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ecorative slide panel"/>
          <p:cNvSpPr/>
          <p:nvPr/>
        </p:nvSpPr>
        <p:spPr>
          <a:xfrm>
            <a:off x="256032" y="256032"/>
            <a:ext cx="11676888" cy="6199632"/>
          </a:xfrm>
          <a:prstGeom prst="roundRect">
            <a:avLst/>
          </a:prstGeom>
          <a:solidFill>
            <a:srgbClr val="FFFCF4"/>
          </a:solidFill>
          <a:ln w="15240">
            <a:solidFill>
              <a:srgbClr val="D8D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ative header divider"/>
          <p:cNvSpPr/>
          <p:nvPr/>
        </p:nvSpPr>
        <p:spPr>
          <a:xfrm>
            <a:off x="256032" y="1069848"/>
            <a:ext cx="11676888" cy="10972"/>
          </a:xfrm>
          <a:prstGeom prst="rect">
            <a:avLst/>
          </a:prstGeom>
          <a:solidFill>
            <a:srgbClr val="D8D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 label"/>
          <p:cNvSpPr/>
          <p:nvPr/>
        </p:nvSpPr>
        <p:spPr>
          <a:xfrm>
            <a:off x="640080" y="530352"/>
            <a:ext cx="2199132" cy="338328"/>
          </a:xfrm>
          <a:prstGeom prst="roundRect">
            <a:avLst/>
          </a:prstGeom>
          <a:solidFill>
            <a:srgbClr val="E6EEEE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Section label text"/>
          <p:cNvSpPr txBox="1"/>
          <p:nvPr/>
        </p:nvSpPr>
        <p:spPr>
          <a:xfrm>
            <a:off x="786384" y="598932"/>
            <a:ext cx="192481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2F7373"/>
                </a:solidFill>
                <a:latin typeface="Aptos"/>
              </a:rPr>
              <a:t>REUSABLE AGENT TEST</a:t>
            </a:r>
          </a:p>
        </p:txBody>
      </p:sp>
      <p:sp>
        <p:nvSpPr>
          <p:cNvPr id="6" name="Slide title"/>
          <p:cNvSpPr txBox="1"/>
          <p:nvPr/>
        </p:nvSpPr>
        <p:spPr>
          <a:xfrm>
            <a:off x="640080" y="1261872"/>
            <a:ext cx="1083564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000" b="1">
                <a:solidFill>
                  <a:srgbClr val="171717"/>
                </a:solidFill>
                <a:latin typeface="Aptos"/>
              </a:rPr>
              <a:t>The Agent Loop Has Six Questions</a:t>
            </a:r>
          </a:p>
        </p:txBody>
      </p:sp>
      <p:sp>
        <p:nvSpPr>
          <p:cNvPr id="7" name="Slide subtitle"/>
          <p:cNvSpPr txBox="1"/>
          <p:nvPr/>
        </p:nvSpPr>
        <p:spPr>
          <a:xfrm>
            <a:off x="667512" y="1938528"/>
            <a:ext cx="10561320" cy="43891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>
                <a:solidFill>
                  <a:srgbClr val="5E6670"/>
                </a:solidFill>
                <a:latin typeface="Aptos"/>
              </a:rPr>
              <a:t>Use the same checklist for a robot, game agent, classroom tool, or software assistant.</a:t>
            </a:r>
          </a:p>
        </p:txBody>
      </p:sp>
      <p:sp>
        <p:nvSpPr>
          <p:cNvPr id="8" name="Key teaching points" descr="Key teaching points for this slide"/>
          <p:cNvSpPr txBox="1"/>
          <p:nvPr/>
        </p:nvSpPr>
        <p:spPr>
          <a:xfrm>
            <a:off x="704088" y="2788920"/>
            <a:ext cx="3822191" cy="2834640"/>
          </a:xfrm>
          <a:prstGeom prst="rect">
            <a:avLst/>
          </a:prstGeom>
          <a:noFill/>
        </p:spPr>
        <p:txBody>
          <a:bodyPr wrap="square" lIns="27432" rIns="45720" tIns="27432" bIns="27432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Trace what enters the system and what it can change.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Name the feedback signal and the success evidence.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Evaluate risk before granting authority.</a:t>
            </a:r>
          </a:p>
        </p:txBody>
      </p:sp>
      <p:sp>
        <p:nvSpPr>
          <p:cNvPr id="9" name="Concept card 1: 1 · Perception"/>
          <p:cNvSpPr/>
          <p:nvPr/>
        </p:nvSpPr>
        <p:spPr>
          <a:xfrm>
            <a:off x="4892040" y="2578608"/>
            <a:ext cx="2029967" cy="1371600"/>
          </a:xfrm>
          <a:prstGeom prst="roundRect">
            <a:avLst/>
          </a:prstGeom>
          <a:solidFill>
            <a:srgbClr val="EEF3FD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Card 1 title"/>
          <p:cNvSpPr txBox="1"/>
          <p:nvPr/>
        </p:nvSpPr>
        <p:spPr>
          <a:xfrm>
            <a:off x="5038344" y="2734056"/>
            <a:ext cx="1737359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2563EB"/>
                </a:solidFill>
                <a:latin typeface="Aptos"/>
              </a:rPr>
              <a:t>1 · Perception</a:t>
            </a:r>
          </a:p>
        </p:txBody>
      </p:sp>
      <p:sp>
        <p:nvSpPr>
          <p:cNvPr id="11" name="Card 1 explanation"/>
          <p:cNvSpPr txBox="1"/>
          <p:nvPr/>
        </p:nvSpPr>
        <p:spPr>
          <a:xfrm>
            <a:off x="5038344" y="3182112"/>
            <a:ext cx="1737359" cy="6400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What can it observe?</a:t>
            </a:r>
          </a:p>
        </p:txBody>
      </p:sp>
      <p:sp>
        <p:nvSpPr>
          <p:cNvPr id="12" name="Concept card 2: 2 · Environment"/>
          <p:cNvSpPr/>
          <p:nvPr/>
        </p:nvSpPr>
        <p:spPr>
          <a:xfrm>
            <a:off x="7123175" y="2578608"/>
            <a:ext cx="2029967" cy="1371600"/>
          </a:xfrm>
          <a:prstGeom prst="roundRect">
            <a:avLst/>
          </a:prstGeom>
          <a:solidFill>
            <a:srgbClr val="F6F4F1"/>
          </a:solidFill>
          <a:ln w="15240">
            <a:solidFill>
              <a:srgbClr val="8B73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ard 2 title"/>
          <p:cNvSpPr txBox="1"/>
          <p:nvPr/>
        </p:nvSpPr>
        <p:spPr>
          <a:xfrm>
            <a:off x="7269479" y="2734056"/>
            <a:ext cx="1737359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8B7355"/>
                </a:solidFill>
                <a:latin typeface="Aptos"/>
              </a:rPr>
              <a:t>2 · Environment</a:t>
            </a:r>
          </a:p>
        </p:txBody>
      </p:sp>
      <p:sp>
        <p:nvSpPr>
          <p:cNvPr id="14" name="Card 2 explanation"/>
          <p:cNvSpPr txBox="1"/>
          <p:nvPr/>
        </p:nvSpPr>
        <p:spPr>
          <a:xfrm>
            <a:off x="7269479" y="3182112"/>
            <a:ext cx="1737359" cy="6400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Where is it grounded?</a:t>
            </a:r>
          </a:p>
        </p:txBody>
      </p:sp>
      <p:sp>
        <p:nvSpPr>
          <p:cNvPr id="15" name="Concept card 3: 3 · Action"/>
          <p:cNvSpPr/>
          <p:nvPr/>
        </p:nvSpPr>
        <p:spPr>
          <a:xfrm>
            <a:off x="9354312" y="2578608"/>
            <a:ext cx="2029967" cy="1371600"/>
          </a:xfrm>
          <a:prstGeom prst="roundRect">
            <a:avLst/>
          </a:prstGeom>
          <a:solidFill>
            <a:srgbClr val="F4EEEF"/>
          </a:solidFill>
          <a:ln w="15240">
            <a:solidFill>
              <a:srgbClr val="722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Card 3 title"/>
          <p:cNvSpPr txBox="1"/>
          <p:nvPr/>
        </p:nvSpPr>
        <p:spPr>
          <a:xfrm>
            <a:off x="9500616" y="2734056"/>
            <a:ext cx="1737359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722F37"/>
                </a:solidFill>
                <a:latin typeface="Aptos"/>
              </a:rPr>
              <a:t>3 · Action</a:t>
            </a:r>
          </a:p>
        </p:txBody>
      </p:sp>
      <p:sp>
        <p:nvSpPr>
          <p:cNvPr id="17" name="Card 3 explanation"/>
          <p:cNvSpPr txBox="1"/>
          <p:nvPr/>
        </p:nvSpPr>
        <p:spPr>
          <a:xfrm>
            <a:off x="9500616" y="3182112"/>
            <a:ext cx="1737359" cy="6400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What can it change?</a:t>
            </a:r>
          </a:p>
        </p:txBody>
      </p:sp>
      <p:sp>
        <p:nvSpPr>
          <p:cNvPr id="18" name="Concept card 4: 4 · Feedback"/>
          <p:cNvSpPr/>
          <p:nvPr/>
        </p:nvSpPr>
        <p:spPr>
          <a:xfrm>
            <a:off x="4892040" y="4151376"/>
            <a:ext cx="2029967" cy="1371600"/>
          </a:xfrm>
          <a:prstGeom prst="roundRect">
            <a:avLst/>
          </a:prstGeom>
          <a:solidFill>
            <a:srgbClr val="ECF5EF"/>
          </a:solidFill>
          <a:ln w="15240">
            <a:solidFill>
              <a:srgbClr val="1680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Card 4 title"/>
          <p:cNvSpPr txBox="1"/>
          <p:nvPr/>
        </p:nvSpPr>
        <p:spPr>
          <a:xfrm>
            <a:off x="5038344" y="4306824"/>
            <a:ext cx="1737359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16803C"/>
                </a:solidFill>
                <a:latin typeface="Aptos"/>
              </a:rPr>
              <a:t>4 · Feedback</a:t>
            </a:r>
          </a:p>
        </p:txBody>
      </p:sp>
      <p:sp>
        <p:nvSpPr>
          <p:cNvPr id="20" name="Card 4 explanation"/>
          <p:cNvSpPr txBox="1"/>
          <p:nvPr/>
        </p:nvSpPr>
        <p:spPr>
          <a:xfrm>
            <a:off x="5038344" y="4754880"/>
            <a:ext cx="1737359" cy="6400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What happens next?</a:t>
            </a:r>
          </a:p>
        </p:txBody>
      </p:sp>
      <p:sp>
        <p:nvSpPr>
          <p:cNvPr id="21" name="Concept card 5: 5 · Evaluation"/>
          <p:cNvSpPr/>
          <p:nvPr/>
        </p:nvSpPr>
        <p:spPr>
          <a:xfrm>
            <a:off x="7123175" y="4151376"/>
            <a:ext cx="2029967" cy="1371600"/>
          </a:xfrm>
          <a:prstGeom prst="roundRect">
            <a:avLst/>
          </a:prstGeom>
          <a:solidFill>
            <a:srgbClr val="EEF4F4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Card 5 title"/>
          <p:cNvSpPr txBox="1"/>
          <p:nvPr/>
        </p:nvSpPr>
        <p:spPr>
          <a:xfrm>
            <a:off x="7269479" y="4306824"/>
            <a:ext cx="1737359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2F7373"/>
                </a:solidFill>
                <a:latin typeface="Aptos"/>
              </a:rPr>
              <a:t>5 · Evaluation</a:t>
            </a:r>
          </a:p>
        </p:txBody>
      </p:sp>
      <p:sp>
        <p:nvSpPr>
          <p:cNvPr id="23" name="Card 5 explanation"/>
          <p:cNvSpPr txBox="1"/>
          <p:nvPr/>
        </p:nvSpPr>
        <p:spPr>
          <a:xfrm>
            <a:off x="7269479" y="4754880"/>
            <a:ext cx="1737359" cy="6400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What proves progress?</a:t>
            </a:r>
          </a:p>
        </p:txBody>
      </p:sp>
      <p:sp>
        <p:nvSpPr>
          <p:cNvPr id="24" name="Concept card 6: 6 · Ethical risk"/>
          <p:cNvSpPr/>
          <p:nvPr/>
        </p:nvSpPr>
        <p:spPr>
          <a:xfrm>
            <a:off x="9354312" y="4151376"/>
            <a:ext cx="2029967" cy="1371600"/>
          </a:xfrm>
          <a:prstGeom prst="roundRect">
            <a:avLst/>
          </a:prstGeom>
          <a:solidFill>
            <a:srgbClr val="F9EDED"/>
          </a:solidFill>
          <a:ln w="15240">
            <a:solidFill>
              <a:srgbClr val="B423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Card 6 title"/>
          <p:cNvSpPr txBox="1"/>
          <p:nvPr/>
        </p:nvSpPr>
        <p:spPr>
          <a:xfrm>
            <a:off x="9500616" y="4306824"/>
            <a:ext cx="1737359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B42318"/>
                </a:solidFill>
                <a:latin typeface="Aptos"/>
              </a:rPr>
              <a:t>6 · Ethical risk</a:t>
            </a:r>
          </a:p>
        </p:txBody>
      </p:sp>
      <p:sp>
        <p:nvSpPr>
          <p:cNvPr id="26" name="Card 6 explanation"/>
          <p:cNvSpPr txBox="1"/>
          <p:nvPr/>
        </p:nvSpPr>
        <p:spPr>
          <a:xfrm>
            <a:off x="9500616" y="4754880"/>
            <a:ext cx="1737359" cy="6400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Who could be harmed?</a:t>
            </a:r>
          </a:p>
        </p:txBody>
      </p:sp>
      <p:sp>
        <p:nvSpPr>
          <p:cNvPr id="27" name="Takeaway callout"/>
          <p:cNvSpPr/>
          <p:nvPr/>
        </p:nvSpPr>
        <p:spPr>
          <a:xfrm>
            <a:off x="5074920" y="5897880"/>
            <a:ext cx="6089904" cy="393192"/>
          </a:xfrm>
          <a:prstGeom prst="roundRect">
            <a:avLst/>
          </a:prstGeom>
          <a:solidFill>
            <a:srgbClr val="EAF1F1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akeaway text"/>
          <p:cNvSpPr txBox="1"/>
          <p:nvPr/>
        </p:nvSpPr>
        <p:spPr>
          <a:xfrm>
            <a:off x="5257800" y="5989320"/>
            <a:ext cx="5724144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2F7373"/>
                </a:solidFill>
                <a:latin typeface="Aptos"/>
              </a:rPr>
              <a:t>Capability and authority are separate design decisions.</a:t>
            </a:r>
          </a:p>
        </p:txBody>
      </p:sp>
      <p:sp>
        <p:nvSpPr>
          <p:cNvPr id="29" name="Source citation"/>
          <p:cNvSpPr txBox="1"/>
          <p:nvPr/>
        </p:nvSpPr>
        <p:spPr>
          <a:xfrm>
            <a:off x="658368" y="6547104"/>
            <a:ext cx="99669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  <a:hlinkClick r:id="rId2"/>
              </a:rPr>
              <a:t>Durante et al. · Agent AI: Surveying the Horizons of Multimodal Interaction · arXiv:2401.03568 · January 2024</a:t>
            </a:r>
          </a:p>
        </p:txBody>
      </p:sp>
      <p:sp>
        <p:nvSpPr>
          <p:cNvPr id="30" name="Slide number"/>
          <p:cNvSpPr txBox="1"/>
          <p:nvPr/>
        </p:nvSpPr>
        <p:spPr>
          <a:xfrm>
            <a:off x="10716768" y="6528816"/>
            <a:ext cx="56692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</a:rPr>
              <a:t>5 / 10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ecorative slide panel"/>
          <p:cNvSpPr/>
          <p:nvPr/>
        </p:nvSpPr>
        <p:spPr>
          <a:xfrm>
            <a:off x="256032" y="256032"/>
            <a:ext cx="11676888" cy="6199632"/>
          </a:xfrm>
          <a:prstGeom prst="roundRect">
            <a:avLst/>
          </a:prstGeom>
          <a:solidFill>
            <a:srgbClr val="FFFCF4"/>
          </a:solidFill>
          <a:ln w="15240">
            <a:solidFill>
              <a:srgbClr val="D8D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ative header divider"/>
          <p:cNvSpPr/>
          <p:nvPr/>
        </p:nvSpPr>
        <p:spPr>
          <a:xfrm>
            <a:off x="256032" y="1069848"/>
            <a:ext cx="11676888" cy="10972"/>
          </a:xfrm>
          <a:prstGeom prst="rect">
            <a:avLst/>
          </a:prstGeom>
          <a:solidFill>
            <a:srgbClr val="D8D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 label"/>
          <p:cNvSpPr/>
          <p:nvPr/>
        </p:nvSpPr>
        <p:spPr>
          <a:xfrm>
            <a:off x="640080" y="530352"/>
            <a:ext cx="1677924" cy="338328"/>
          </a:xfrm>
          <a:prstGeom prst="roundRect">
            <a:avLst/>
          </a:prstGeom>
          <a:solidFill>
            <a:srgbClr val="E6EEEE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Section label text"/>
          <p:cNvSpPr txBox="1"/>
          <p:nvPr/>
        </p:nvSpPr>
        <p:spPr>
          <a:xfrm>
            <a:off x="786384" y="598932"/>
            <a:ext cx="1403604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2F7373"/>
                </a:solidFill>
                <a:latin typeface="Aptos"/>
              </a:rPr>
              <a:t>ETHICS STAKES</a:t>
            </a:r>
          </a:p>
        </p:txBody>
      </p:sp>
      <p:sp>
        <p:nvSpPr>
          <p:cNvPr id="6" name="Slide title"/>
          <p:cNvSpPr txBox="1"/>
          <p:nvPr/>
        </p:nvSpPr>
        <p:spPr>
          <a:xfrm>
            <a:off x="640080" y="1261872"/>
            <a:ext cx="1083564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000" b="1">
                <a:solidFill>
                  <a:srgbClr val="171717"/>
                </a:solidFill>
                <a:latin typeface="Aptos"/>
              </a:rPr>
              <a:t>Wrong Perception Can Become Wrong Action</a:t>
            </a:r>
          </a:p>
        </p:txBody>
      </p:sp>
      <p:sp>
        <p:nvSpPr>
          <p:cNvPr id="7" name="Slide subtitle"/>
          <p:cNvSpPr txBox="1"/>
          <p:nvPr/>
        </p:nvSpPr>
        <p:spPr>
          <a:xfrm>
            <a:off x="667512" y="1938528"/>
            <a:ext cx="10561320" cy="43891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>
                <a:solidFill>
                  <a:srgbClr val="5E6670"/>
                </a:solidFill>
                <a:latin typeface="Aptos"/>
              </a:rPr>
              <a:t>Signals such as posture, accent, eye movement, lighting, or camera quality are ambiguous—not evidence of intent.</a:t>
            </a:r>
          </a:p>
        </p:txBody>
      </p:sp>
      <p:sp>
        <p:nvSpPr>
          <p:cNvPr id="8" name="Key teaching points" descr="Key teaching points for this slide"/>
          <p:cNvSpPr txBox="1"/>
          <p:nvPr/>
        </p:nvSpPr>
        <p:spPr>
          <a:xfrm>
            <a:off x="704088" y="2788920"/>
            <a:ext cx="3822191" cy="2834640"/>
          </a:xfrm>
          <a:prstGeom prst="rect">
            <a:avLst/>
          </a:prstGeom>
          <a:noFill/>
        </p:spPr>
        <p:txBody>
          <a:bodyPr wrap="square" lIns="27432" rIns="45720" tIns="27432" bIns="27432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Privacy: screens, faces, voice, grades, and teacher materials.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Fairness: disability, accent, environment, and unequal technology.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Accountability: who authorized the action and who corrects it?</a:t>
            </a:r>
          </a:p>
        </p:txBody>
      </p:sp>
      <p:sp>
        <p:nvSpPr>
          <p:cNvPr id="9" name="Concept card 1: Sensitive signal"/>
          <p:cNvSpPr/>
          <p:nvPr/>
        </p:nvSpPr>
        <p:spPr>
          <a:xfrm>
            <a:off x="4892040" y="2944368"/>
            <a:ext cx="1932432" cy="2240280"/>
          </a:xfrm>
          <a:prstGeom prst="roundRect">
            <a:avLst/>
          </a:prstGeom>
          <a:solidFill>
            <a:srgbClr val="EEF3FD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Card 1 title"/>
          <p:cNvSpPr txBox="1"/>
          <p:nvPr/>
        </p:nvSpPr>
        <p:spPr>
          <a:xfrm>
            <a:off x="5038344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2563EB"/>
                </a:solidFill>
                <a:latin typeface="Aptos"/>
              </a:rPr>
              <a:t>Sensitive signal</a:t>
            </a:r>
          </a:p>
        </p:txBody>
      </p:sp>
      <p:sp>
        <p:nvSpPr>
          <p:cNvPr id="11" name="Card 1 explanation"/>
          <p:cNvSpPr txBox="1"/>
          <p:nvPr/>
        </p:nvSpPr>
        <p:spPr>
          <a:xfrm>
            <a:off x="5038344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Screen, face, voice, grade, or classroom behavior.</a:t>
            </a:r>
          </a:p>
        </p:txBody>
      </p:sp>
      <p:sp>
        <p:nvSpPr>
          <p:cNvPr id="12" name="Flow arrow"/>
          <p:cNvSpPr/>
          <p:nvPr/>
        </p:nvSpPr>
        <p:spPr>
          <a:xfrm>
            <a:off x="6870191" y="3858768"/>
            <a:ext cx="228600" cy="347472"/>
          </a:xfrm>
          <a:prstGeom prst="chevron">
            <a:avLst/>
          </a:prstGeom>
          <a:solidFill>
            <a:srgbClr val="2F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oncept card 2: AI interpretation"/>
          <p:cNvSpPr/>
          <p:nvPr/>
        </p:nvSpPr>
        <p:spPr>
          <a:xfrm>
            <a:off x="7171944" y="2944368"/>
            <a:ext cx="1932432" cy="2240280"/>
          </a:xfrm>
          <a:prstGeom prst="roundRect">
            <a:avLst/>
          </a:prstGeom>
          <a:solidFill>
            <a:srgbClr val="F9F4ED"/>
          </a:solidFill>
          <a:ln w="15240">
            <a:solidFill>
              <a:srgbClr val="B7791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Card 2 title"/>
          <p:cNvSpPr txBox="1"/>
          <p:nvPr/>
        </p:nvSpPr>
        <p:spPr>
          <a:xfrm>
            <a:off x="7318247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B7791F"/>
                </a:solidFill>
                <a:latin typeface="Aptos"/>
              </a:rPr>
              <a:t>AI interpretation</a:t>
            </a:r>
          </a:p>
        </p:txBody>
      </p:sp>
      <p:sp>
        <p:nvSpPr>
          <p:cNvPr id="15" name="Card 2 explanation"/>
          <p:cNvSpPr txBox="1"/>
          <p:nvPr/>
        </p:nvSpPr>
        <p:spPr>
          <a:xfrm>
            <a:off x="7318247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A probabilistic and potentially biased inference.</a:t>
            </a:r>
          </a:p>
        </p:txBody>
      </p:sp>
      <p:sp>
        <p:nvSpPr>
          <p:cNvPr id="16" name="Flow arrow"/>
          <p:cNvSpPr/>
          <p:nvPr/>
        </p:nvSpPr>
        <p:spPr>
          <a:xfrm>
            <a:off x="9150096" y="3858768"/>
            <a:ext cx="228600" cy="347472"/>
          </a:xfrm>
          <a:prstGeom prst="chevron">
            <a:avLst/>
          </a:prstGeom>
          <a:solidFill>
            <a:srgbClr val="2F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Concept card 3: Consequence"/>
          <p:cNvSpPr/>
          <p:nvPr/>
        </p:nvSpPr>
        <p:spPr>
          <a:xfrm>
            <a:off x="9451848" y="2944368"/>
            <a:ext cx="1932432" cy="2240280"/>
          </a:xfrm>
          <a:prstGeom prst="roundRect">
            <a:avLst/>
          </a:prstGeom>
          <a:solidFill>
            <a:srgbClr val="F9EDED"/>
          </a:solidFill>
          <a:ln w="15240">
            <a:solidFill>
              <a:srgbClr val="B423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Card 3 title"/>
          <p:cNvSpPr txBox="1"/>
          <p:nvPr/>
        </p:nvSpPr>
        <p:spPr>
          <a:xfrm>
            <a:off x="9598152" y="3099815"/>
            <a:ext cx="1639824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>
                <a:solidFill>
                  <a:srgbClr val="B42318"/>
                </a:solidFill>
                <a:latin typeface="Aptos"/>
              </a:rPr>
              <a:t>Consequence</a:t>
            </a:r>
          </a:p>
        </p:txBody>
      </p:sp>
      <p:sp>
        <p:nvSpPr>
          <p:cNvPr id="19" name="Card 3 explanation"/>
          <p:cNvSpPr txBox="1"/>
          <p:nvPr/>
        </p:nvSpPr>
        <p:spPr>
          <a:xfrm>
            <a:off x="9598152" y="3547872"/>
            <a:ext cx="1639824" cy="1508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0">
                <a:solidFill>
                  <a:srgbClr val="171717"/>
                </a:solidFill>
                <a:latin typeface="Aptos"/>
              </a:rPr>
              <a:t>Reteach, flag, report, restrict, or change a learning path.</a:t>
            </a:r>
          </a:p>
        </p:txBody>
      </p:sp>
      <p:sp>
        <p:nvSpPr>
          <p:cNvPr id="20" name="Takeaway callout"/>
          <p:cNvSpPr/>
          <p:nvPr/>
        </p:nvSpPr>
        <p:spPr>
          <a:xfrm>
            <a:off x="5074920" y="5897880"/>
            <a:ext cx="6089904" cy="393192"/>
          </a:xfrm>
          <a:prstGeom prst="roundRect">
            <a:avLst/>
          </a:prstGeom>
          <a:solidFill>
            <a:srgbClr val="EAF1F1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akeaway text"/>
          <p:cNvSpPr txBox="1"/>
          <p:nvPr/>
        </p:nvSpPr>
        <p:spPr>
          <a:xfrm>
            <a:off x="5257800" y="5989320"/>
            <a:ext cx="5724144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2F7373"/>
                </a:solidFill>
                <a:latin typeface="Aptos"/>
              </a:rPr>
              <a:t>Higher agency raises the cost of a mistaken inference.</a:t>
            </a:r>
          </a:p>
        </p:txBody>
      </p:sp>
      <p:sp>
        <p:nvSpPr>
          <p:cNvPr id="22" name="Source citation"/>
          <p:cNvSpPr txBox="1"/>
          <p:nvPr/>
        </p:nvSpPr>
        <p:spPr>
          <a:xfrm>
            <a:off x="658368" y="6547104"/>
            <a:ext cx="99669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  <a:hlinkClick r:id="rId2"/>
              </a:rPr>
              <a:t>Durante et al. · Agent AI: Surveying the Horizons of Multimodal Interaction · arXiv:2401.03568 · January 2024</a:t>
            </a:r>
          </a:p>
        </p:txBody>
      </p:sp>
      <p:sp>
        <p:nvSpPr>
          <p:cNvPr id="23" name="Slide number"/>
          <p:cNvSpPr txBox="1"/>
          <p:nvPr/>
        </p:nvSpPr>
        <p:spPr>
          <a:xfrm>
            <a:off x="10716768" y="6528816"/>
            <a:ext cx="56692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</a:rPr>
              <a:t>6 / 10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ecorative slide panel"/>
          <p:cNvSpPr/>
          <p:nvPr/>
        </p:nvSpPr>
        <p:spPr>
          <a:xfrm>
            <a:off x="256032" y="256032"/>
            <a:ext cx="11676888" cy="6199632"/>
          </a:xfrm>
          <a:prstGeom prst="roundRect">
            <a:avLst/>
          </a:prstGeom>
          <a:solidFill>
            <a:srgbClr val="FFFCF4"/>
          </a:solidFill>
          <a:ln w="15240">
            <a:solidFill>
              <a:srgbClr val="D8D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ative header divider"/>
          <p:cNvSpPr/>
          <p:nvPr/>
        </p:nvSpPr>
        <p:spPr>
          <a:xfrm>
            <a:off x="256032" y="1069848"/>
            <a:ext cx="11676888" cy="10972"/>
          </a:xfrm>
          <a:prstGeom prst="rect">
            <a:avLst/>
          </a:prstGeom>
          <a:solidFill>
            <a:srgbClr val="D8D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 label"/>
          <p:cNvSpPr/>
          <p:nvPr/>
        </p:nvSpPr>
        <p:spPr>
          <a:xfrm>
            <a:off x="640080" y="530352"/>
            <a:ext cx="2025395" cy="338328"/>
          </a:xfrm>
          <a:prstGeom prst="roundRect">
            <a:avLst/>
          </a:prstGeom>
          <a:solidFill>
            <a:srgbClr val="E6EEEE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Section label text"/>
          <p:cNvSpPr txBox="1"/>
          <p:nvPr/>
        </p:nvSpPr>
        <p:spPr>
          <a:xfrm>
            <a:off x="786384" y="598932"/>
            <a:ext cx="1751075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2F7373"/>
                </a:solidFill>
                <a:latin typeface="Aptos"/>
              </a:rPr>
              <a:t>LEARNING BOUNDARY</a:t>
            </a:r>
          </a:p>
        </p:txBody>
      </p:sp>
      <p:sp>
        <p:nvSpPr>
          <p:cNvPr id="6" name="Slide title"/>
          <p:cNvSpPr txBox="1"/>
          <p:nvPr/>
        </p:nvSpPr>
        <p:spPr>
          <a:xfrm>
            <a:off x="640080" y="1261872"/>
            <a:ext cx="1083564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000" b="1">
                <a:solidFill>
                  <a:srgbClr val="171717"/>
                </a:solidFill>
                <a:latin typeface="Aptos"/>
              </a:rPr>
              <a:t>AI Helps Learning When Students Still Own the Thinking</a:t>
            </a:r>
          </a:p>
        </p:txBody>
      </p:sp>
      <p:sp>
        <p:nvSpPr>
          <p:cNvPr id="7" name="Slide subtitle"/>
          <p:cNvSpPr txBox="1"/>
          <p:nvPr/>
        </p:nvSpPr>
        <p:spPr>
          <a:xfrm>
            <a:off x="667512" y="1938528"/>
            <a:ext cx="10561320" cy="43891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>
                <a:solidFill>
                  <a:srgbClr val="5E6670"/>
                </a:solidFill>
                <a:latin typeface="Aptos"/>
              </a:rPr>
              <a:t>The boundary should be observable student understanding—not merely polished final output.</a:t>
            </a:r>
          </a:p>
        </p:txBody>
      </p:sp>
      <p:sp>
        <p:nvSpPr>
          <p:cNvPr id="8" name="Key teaching points" descr="Key teaching points for this slide"/>
          <p:cNvSpPr txBox="1"/>
          <p:nvPr/>
        </p:nvSpPr>
        <p:spPr>
          <a:xfrm>
            <a:off x="704088" y="2788920"/>
            <a:ext cx="3822191" cy="2834640"/>
          </a:xfrm>
          <a:prstGeom prst="rect">
            <a:avLst/>
          </a:prstGeom>
          <a:noFill/>
        </p:spPr>
        <p:txBody>
          <a:bodyPr wrap="square" lIns="27432" rIns="45720" tIns="27432" bIns="27432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Helpful support can explain, question, plan, revise, and verify.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Replacement produces the main answer without understanding.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Students should be able to explain, verify, adapt, and defend.</a:t>
            </a:r>
          </a:p>
        </p:txBody>
      </p:sp>
      <p:sp>
        <p:nvSpPr>
          <p:cNvPr id="9" name="Concept card 1: Helps learning"/>
          <p:cNvSpPr/>
          <p:nvPr/>
        </p:nvSpPr>
        <p:spPr>
          <a:xfrm>
            <a:off x="4892040" y="2834639"/>
            <a:ext cx="3063239" cy="2514600"/>
          </a:xfrm>
          <a:prstGeom prst="roundRect">
            <a:avLst/>
          </a:prstGeom>
          <a:solidFill>
            <a:srgbClr val="ECF5EF"/>
          </a:solidFill>
          <a:ln w="15240">
            <a:solidFill>
              <a:srgbClr val="1680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Card 1 title"/>
          <p:cNvSpPr txBox="1"/>
          <p:nvPr/>
        </p:nvSpPr>
        <p:spPr>
          <a:xfrm>
            <a:off x="5038344" y="2990087"/>
            <a:ext cx="2770632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6803C"/>
                </a:solidFill>
                <a:latin typeface="Aptos"/>
              </a:rPr>
              <a:t>Helps learning</a:t>
            </a:r>
          </a:p>
        </p:txBody>
      </p:sp>
      <p:sp>
        <p:nvSpPr>
          <p:cNvPr id="11" name="Card 1 explanation"/>
          <p:cNvSpPr txBox="1"/>
          <p:nvPr/>
        </p:nvSpPr>
        <p:spPr>
          <a:xfrm>
            <a:off x="5038344" y="3438144"/>
            <a:ext cx="2770632" cy="17830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The student makes decisions, checks evidence, and can defend the work.</a:t>
            </a:r>
          </a:p>
        </p:txBody>
      </p:sp>
      <p:sp>
        <p:nvSpPr>
          <p:cNvPr id="12" name="Concept card 2: Replaces learning"/>
          <p:cNvSpPr/>
          <p:nvPr/>
        </p:nvSpPr>
        <p:spPr>
          <a:xfrm>
            <a:off x="8321040" y="2834639"/>
            <a:ext cx="3063239" cy="2514600"/>
          </a:xfrm>
          <a:prstGeom prst="roundRect">
            <a:avLst/>
          </a:prstGeom>
          <a:solidFill>
            <a:srgbClr val="F9EDED"/>
          </a:solidFill>
          <a:ln w="15240">
            <a:solidFill>
              <a:srgbClr val="B423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ard 2 title"/>
          <p:cNvSpPr txBox="1"/>
          <p:nvPr/>
        </p:nvSpPr>
        <p:spPr>
          <a:xfrm>
            <a:off x="8467344" y="2990087"/>
            <a:ext cx="2770632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B42318"/>
                </a:solidFill>
                <a:latin typeface="Aptos"/>
              </a:rPr>
              <a:t>Replaces learning</a:t>
            </a:r>
          </a:p>
        </p:txBody>
      </p:sp>
      <p:sp>
        <p:nvSpPr>
          <p:cNvPr id="14" name="Card 2 explanation"/>
          <p:cNvSpPr txBox="1"/>
          <p:nvPr/>
        </p:nvSpPr>
        <p:spPr>
          <a:xfrm>
            <a:off x="8467344" y="3438144"/>
            <a:ext cx="2770632" cy="17830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The system supplies the reasoning while the student submits the surface output.</a:t>
            </a:r>
          </a:p>
        </p:txBody>
      </p:sp>
      <p:sp>
        <p:nvSpPr>
          <p:cNvPr id="15" name="Takeaway callout"/>
          <p:cNvSpPr/>
          <p:nvPr/>
        </p:nvSpPr>
        <p:spPr>
          <a:xfrm>
            <a:off x="5074920" y="5897880"/>
            <a:ext cx="6089904" cy="393192"/>
          </a:xfrm>
          <a:prstGeom prst="roundRect">
            <a:avLst/>
          </a:prstGeom>
          <a:solidFill>
            <a:srgbClr val="EAF1F1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akeaway text"/>
          <p:cNvSpPr txBox="1"/>
          <p:nvPr/>
        </p:nvSpPr>
        <p:spPr>
          <a:xfrm>
            <a:off x="5257800" y="5989320"/>
            <a:ext cx="5724144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2F7373"/>
                </a:solidFill>
                <a:latin typeface="Aptos"/>
              </a:rPr>
              <a:t>Ask: can the student explain, verify, adapt, and defend the result?</a:t>
            </a:r>
          </a:p>
        </p:txBody>
      </p:sp>
      <p:sp>
        <p:nvSpPr>
          <p:cNvPr id="17" name="Source citation"/>
          <p:cNvSpPr txBox="1"/>
          <p:nvPr/>
        </p:nvSpPr>
        <p:spPr>
          <a:xfrm>
            <a:off x="658368" y="6547104"/>
            <a:ext cx="99669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  <a:hlinkClick r:id="rId2"/>
              </a:rPr>
              <a:t>Durante et al. · Agent AI: Surveying the Horizons of Multimodal Interaction · arXiv:2401.03568 · January 2024</a:t>
            </a:r>
          </a:p>
        </p:txBody>
      </p:sp>
      <p:sp>
        <p:nvSpPr>
          <p:cNvPr id="18" name="Slide number"/>
          <p:cNvSpPr txBox="1"/>
          <p:nvPr/>
        </p:nvSpPr>
        <p:spPr>
          <a:xfrm>
            <a:off x="10716768" y="6528816"/>
            <a:ext cx="56692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</a:rPr>
              <a:t>7 / 10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ecorative slide panel"/>
          <p:cNvSpPr/>
          <p:nvPr/>
        </p:nvSpPr>
        <p:spPr>
          <a:xfrm>
            <a:off x="256032" y="256032"/>
            <a:ext cx="11676888" cy="6199632"/>
          </a:xfrm>
          <a:prstGeom prst="roundRect">
            <a:avLst/>
          </a:prstGeom>
          <a:solidFill>
            <a:srgbClr val="FFFCF4"/>
          </a:solidFill>
          <a:ln w="15240">
            <a:solidFill>
              <a:srgbClr val="D8D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ative header divider"/>
          <p:cNvSpPr/>
          <p:nvPr/>
        </p:nvSpPr>
        <p:spPr>
          <a:xfrm>
            <a:off x="256032" y="1069848"/>
            <a:ext cx="11676888" cy="10972"/>
          </a:xfrm>
          <a:prstGeom prst="rect">
            <a:avLst/>
          </a:prstGeom>
          <a:solidFill>
            <a:srgbClr val="D8D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 label"/>
          <p:cNvSpPr/>
          <p:nvPr/>
        </p:nvSpPr>
        <p:spPr>
          <a:xfrm>
            <a:off x="640080" y="530352"/>
            <a:ext cx="2112264" cy="338328"/>
          </a:xfrm>
          <a:prstGeom prst="roundRect">
            <a:avLst/>
          </a:prstGeom>
          <a:solidFill>
            <a:srgbClr val="E6EEEE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Section label text"/>
          <p:cNvSpPr txBox="1"/>
          <p:nvPr/>
        </p:nvSpPr>
        <p:spPr>
          <a:xfrm>
            <a:off x="786384" y="598932"/>
            <a:ext cx="1837944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2F7373"/>
                </a:solidFill>
                <a:latin typeface="Aptos"/>
              </a:rPr>
              <a:t>OPERATIONAL POLICY</a:t>
            </a:r>
          </a:p>
        </p:txBody>
      </p:sp>
      <p:sp>
        <p:nvSpPr>
          <p:cNvPr id="6" name="Slide title"/>
          <p:cNvSpPr txBox="1"/>
          <p:nvPr/>
        </p:nvSpPr>
        <p:spPr>
          <a:xfrm>
            <a:off x="640080" y="1261872"/>
            <a:ext cx="1083564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000" b="1">
                <a:solidFill>
                  <a:srgbClr val="171717"/>
                </a:solidFill>
                <a:latin typeface="Aptos"/>
              </a:rPr>
              <a:t>“AI Allowed” and “AI Banned” Are Both Too Weak</a:t>
            </a:r>
          </a:p>
        </p:txBody>
      </p:sp>
      <p:sp>
        <p:nvSpPr>
          <p:cNvPr id="7" name="Slide subtitle"/>
          <p:cNvSpPr txBox="1"/>
          <p:nvPr/>
        </p:nvSpPr>
        <p:spPr>
          <a:xfrm>
            <a:off x="667512" y="1938528"/>
            <a:ext cx="10561320" cy="43891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>
                <a:solidFill>
                  <a:srgbClr val="5E6670"/>
                </a:solidFill>
                <a:latin typeface="Aptos"/>
              </a:rPr>
              <a:t>A usable policy translates ethical language into observable permissions, duties, and boundaries.</a:t>
            </a:r>
          </a:p>
        </p:txBody>
      </p:sp>
      <p:sp>
        <p:nvSpPr>
          <p:cNvPr id="8" name="Key teaching points" descr="Key teaching points for this slide"/>
          <p:cNvSpPr txBox="1"/>
          <p:nvPr/>
        </p:nvSpPr>
        <p:spPr>
          <a:xfrm>
            <a:off x="704088" y="2788920"/>
            <a:ext cx="3822191" cy="2834640"/>
          </a:xfrm>
          <a:prstGeom prst="rect">
            <a:avLst/>
          </a:prstGeom>
          <a:noFill/>
        </p:spPr>
        <p:txBody>
          <a:bodyPr wrap="square" lIns="27432" rIns="45720" tIns="27432" bIns="27432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Name approved tools and allowed learning uses.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Name forbidden uses and exam boundaries.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Require privacy-safe disclosure and human verification.</a:t>
            </a:r>
          </a:p>
        </p:txBody>
      </p:sp>
      <p:sp>
        <p:nvSpPr>
          <p:cNvPr id="9" name="Concept card 1: Tools"/>
          <p:cNvSpPr/>
          <p:nvPr/>
        </p:nvSpPr>
        <p:spPr>
          <a:xfrm>
            <a:off x="4892040" y="2578608"/>
            <a:ext cx="3099815" cy="1389888"/>
          </a:xfrm>
          <a:prstGeom prst="roundRect">
            <a:avLst/>
          </a:prstGeom>
          <a:solidFill>
            <a:srgbClr val="EEF3FD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Card 1 title"/>
          <p:cNvSpPr txBox="1"/>
          <p:nvPr/>
        </p:nvSpPr>
        <p:spPr>
          <a:xfrm>
            <a:off x="5038344" y="2734056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2563EB"/>
                </a:solidFill>
                <a:latin typeface="Aptos"/>
              </a:rPr>
              <a:t>Tools</a:t>
            </a:r>
          </a:p>
        </p:txBody>
      </p:sp>
      <p:sp>
        <p:nvSpPr>
          <p:cNvPr id="11" name="Card 1 explanation"/>
          <p:cNvSpPr txBox="1"/>
          <p:nvPr/>
        </p:nvSpPr>
        <p:spPr>
          <a:xfrm>
            <a:off x="5038344" y="3182112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Which systems are approved?</a:t>
            </a:r>
          </a:p>
        </p:txBody>
      </p:sp>
      <p:sp>
        <p:nvSpPr>
          <p:cNvPr id="12" name="Concept card 2: Uses"/>
          <p:cNvSpPr/>
          <p:nvPr/>
        </p:nvSpPr>
        <p:spPr>
          <a:xfrm>
            <a:off x="8284463" y="2578608"/>
            <a:ext cx="3099815" cy="1389888"/>
          </a:xfrm>
          <a:prstGeom prst="roundRect">
            <a:avLst/>
          </a:prstGeom>
          <a:solidFill>
            <a:srgbClr val="ECF5EF"/>
          </a:solidFill>
          <a:ln w="15240">
            <a:solidFill>
              <a:srgbClr val="1680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ard 2 title"/>
          <p:cNvSpPr txBox="1"/>
          <p:nvPr/>
        </p:nvSpPr>
        <p:spPr>
          <a:xfrm>
            <a:off x="8430767" y="2734056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6803C"/>
                </a:solidFill>
                <a:latin typeface="Aptos"/>
              </a:rPr>
              <a:t>Uses</a:t>
            </a:r>
          </a:p>
        </p:txBody>
      </p:sp>
      <p:sp>
        <p:nvSpPr>
          <p:cNvPr id="14" name="Card 2 explanation"/>
          <p:cNvSpPr txBox="1"/>
          <p:nvPr/>
        </p:nvSpPr>
        <p:spPr>
          <a:xfrm>
            <a:off x="8430767" y="3182112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What help is permitted?</a:t>
            </a:r>
          </a:p>
        </p:txBody>
      </p:sp>
      <p:sp>
        <p:nvSpPr>
          <p:cNvPr id="15" name="Concept card 3: Prohibitions"/>
          <p:cNvSpPr/>
          <p:nvPr/>
        </p:nvSpPr>
        <p:spPr>
          <a:xfrm>
            <a:off x="4892040" y="4187952"/>
            <a:ext cx="3099815" cy="1389888"/>
          </a:xfrm>
          <a:prstGeom prst="roundRect">
            <a:avLst/>
          </a:prstGeom>
          <a:solidFill>
            <a:srgbClr val="F9EDED"/>
          </a:solidFill>
          <a:ln w="15240">
            <a:solidFill>
              <a:srgbClr val="B423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Card 3 title"/>
          <p:cNvSpPr txBox="1"/>
          <p:nvPr/>
        </p:nvSpPr>
        <p:spPr>
          <a:xfrm>
            <a:off x="5038344" y="4343400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B42318"/>
                </a:solidFill>
                <a:latin typeface="Aptos"/>
              </a:rPr>
              <a:t>Prohibitions</a:t>
            </a:r>
          </a:p>
        </p:txBody>
      </p:sp>
      <p:sp>
        <p:nvSpPr>
          <p:cNvPr id="17" name="Card 3 explanation"/>
          <p:cNvSpPr txBox="1"/>
          <p:nvPr/>
        </p:nvSpPr>
        <p:spPr>
          <a:xfrm>
            <a:off x="5038344" y="4791456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What may not be delegated?</a:t>
            </a:r>
          </a:p>
        </p:txBody>
      </p:sp>
      <p:sp>
        <p:nvSpPr>
          <p:cNvPr id="18" name="Concept card 4: Disclosure"/>
          <p:cNvSpPr/>
          <p:nvPr/>
        </p:nvSpPr>
        <p:spPr>
          <a:xfrm>
            <a:off x="8284463" y="4187952"/>
            <a:ext cx="3099815" cy="1389888"/>
          </a:xfrm>
          <a:prstGeom prst="roundRect">
            <a:avLst/>
          </a:prstGeom>
          <a:solidFill>
            <a:srgbClr val="EEF4F4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Card 4 title"/>
          <p:cNvSpPr txBox="1"/>
          <p:nvPr/>
        </p:nvSpPr>
        <p:spPr>
          <a:xfrm>
            <a:off x="8430767" y="4343400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2F7373"/>
                </a:solidFill>
                <a:latin typeface="Aptos"/>
              </a:rPr>
              <a:t>Disclosure</a:t>
            </a:r>
          </a:p>
        </p:txBody>
      </p:sp>
      <p:sp>
        <p:nvSpPr>
          <p:cNvPr id="20" name="Card 4 explanation"/>
          <p:cNvSpPr txBox="1"/>
          <p:nvPr/>
        </p:nvSpPr>
        <p:spPr>
          <a:xfrm>
            <a:off x="8430767" y="4791456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What assistance must be reported?</a:t>
            </a:r>
          </a:p>
        </p:txBody>
      </p:sp>
      <p:sp>
        <p:nvSpPr>
          <p:cNvPr id="21" name="Takeaway callout"/>
          <p:cNvSpPr/>
          <p:nvPr/>
        </p:nvSpPr>
        <p:spPr>
          <a:xfrm>
            <a:off x="5074920" y="5897880"/>
            <a:ext cx="6089904" cy="393192"/>
          </a:xfrm>
          <a:prstGeom prst="roundRect">
            <a:avLst/>
          </a:prstGeom>
          <a:solidFill>
            <a:srgbClr val="EAF1F1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akeaway text"/>
          <p:cNvSpPr txBox="1"/>
          <p:nvPr/>
        </p:nvSpPr>
        <p:spPr>
          <a:xfrm>
            <a:off x="5257800" y="5989320"/>
            <a:ext cx="5724144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2F7373"/>
                </a:solidFill>
                <a:latin typeface="Aptos"/>
              </a:rPr>
              <a:t>Operational policy replaces slogans with responsibilities.</a:t>
            </a:r>
          </a:p>
        </p:txBody>
      </p:sp>
      <p:sp>
        <p:nvSpPr>
          <p:cNvPr id="23" name="Source citation"/>
          <p:cNvSpPr txBox="1"/>
          <p:nvPr/>
        </p:nvSpPr>
        <p:spPr>
          <a:xfrm>
            <a:off x="658368" y="6547104"/>
            <a:ext cx="99669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  <a:hlinkClick r:id="rId2"/>
              </a:rPr>
              <a:t>Durante et al. · Agent AI: Surveying the Horizons of Multimodal Interaction · arXiv:2401.03568 · January 2024</a:t>
            </a:r>
          </a:p>
        </p:txBody>
      </p:sp>
      <p:sp>
        <p:nvSpPr>
          <p:cNvPr id="24" name="Slide number"/>
          <p:cNvSpPr txBox="1"/>
          <p:nvPr/>
        </p:nvSpPr>
        <p:spPr>
          <a:xfrm>
            <a:off x="10716768" y="6528816"/>
            <a:ext cx="56692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</a:rPr>
              <a:t>8 / 10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Decorative slide panel"/>
          <p:cNvSpPr/>
          <p:nvPr/>
        </p:nvSpPr>
        <p:spPr>
          <a:xfrm>
            <a:off x="256032" y="256032"/>
            <a:ext cx="11676888" cy="6199632"/>
          </a:xfrm>
          <a:prstGeom prst="roundRect">
            <a:avLst/>
          </a:prstGeom>
          <a:solidFill>
            <a:srgbClr val="FFFCF4"/>
          </a:solidFill>
          <a:ln w="15240">
            <a:solidFill>
              <a:srgbClr val="D8D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Decorative header divider"/>
          <p:cNvSpPr/>
          <p:nvPr/>
        </p:nvSpPr>
        <p:spPr>
          <a:xfrm>
            <a:off x="256032" y="1069848"/>
            <a:ext cx="11676888" cy="10972"/>
          </a:xfrm>
          <a:prstGeom prst="rect">
            <a:avLst/>
          </a:prstGeom>
          <a:solidFill>
            <a:srgbClr val="D8D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Section label"/>
          <p:cNvSpPr/>
          <p:nvPr/>
        </p:nvSpPr>
        <p:spPr>
          <a:xfrm>
            <a:off x="640080" y="530352"/>
            <a:ext cx="2286000" cy="338328"/>
          </a:xfrm>
          <a:prstGeom prst="roundRect">
            <a:avLst/>
          </a:prstGeom>
          <a:solidFill>
            <a:srgbClr val="E6EEEE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Section label text"/>
          <p:cNvSpPr txBox="1"/>
          <p:nvPr/>
        </p:nvSpPr>
        <p:spPr>
          <a:xfrm>
            <a:off x="786384" y="598932"/>
            <a:ext cx="201168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050" b="1">
                <a:solidFill>
                  <a:srgbClr val="2F7373"/>
                </a:solidFill>
                <a:latin typeface="Aptos"/>
              </a:rPr>
              <a:t>CLASSROOM GOVERNANCE</a:t>
            </a:r>
          </a:p>
        </p:txBody>
      </p:sp>
      <p:sp>
        <p:nvSpPr>
          <p:cNvPr id="6" name="Slide title"/>
          <p:cNvSpPr txBox="1"/>
          <p:nvPr/>
        </p:nvSpPr>
        <p:spPr>
          <a:xfrm>
            <a:off x="640080" y="1261872"/>
            <a:ext cx="10835640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3000" b="1">
                <a:solidFill>
                  <a:srgbClr val="171717"/>
                </a:solidFill>
                <a:latin typeface="Aptos"/>
              </a:rPr>
              <a:t>Boundaries Must Come Before Deployment</a:t>
            </a:r>
          </a:p>
        </p:txBody>
      </p:sp>
      <p:sp>
        <p:nvSpPr>
          <p:cNvPr id="7" name="Slide subtitle"/>
          <p:cNvSpPr txBox="1"/>
          <p:nvPr/>
        </p:nvSpPr>
        <p:spPr>
          <a:xfrm>
            <a:off x="667512" y="1938528"/>
            <a:ext cx="10561320" cy="43891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450" b="0">
                <a:solidFill>
                  <a:srgbClr val="5E6670"/>
                </a:solidFill>
                <a:latin typeface="Aptos"/>
              </a:rPr>
              <a:t>These are discussion principles for classroom-agent design—not a replacement for institutional policy.</a:t>
            </a:r>
          </a:p>
        </p:txBody>
      </p:sp>
      <p:sp>
        <p:nvSpPr>
          <p:cNvPr id="8" name="Key teaching points" descr="Key teaching points for this slide"/>
          <p:cNvSpPr txBox="1"/>
          <p:nvPr/>
        </p:nvSpPr>
        <p:spPr>
          <a:xfrm>
            <a:off x="704088" y="2788920"/>
            <a:ext cx="3822191" cy="2834640"/>
          </a:xfrm>
          <a:prstGeom prst="rect">
            <a:avLst/>
          </a:prstGeom>
          <a:noFill/>
        </p:spPr>
        <p:txBody>
          <a:bodyPr wrap="square" lIns="27432" rIns="45720" tIns="27432" bIns="27432">
            <a:spAutoFit/>
          </a:bodyPr>
          <a:lstStyle/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Permission before recording or analyzing people.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Logs and audits for recommendations and actions.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Human authority for grades, discipline, accommodations, and appeals.</a:t>
            </a:r>
          </a:p>
          <a:p>
            <a:pPr>
              <a:lnSpc>
                <a:spcPct val="105000"/>
              </a:lnSpc>
              <a:spcAft>
                <a:spcPts val="1100"/>
              </a:spcAft>
              <a:defRPr sz="1600">
                <a:solidFill>
                  <a:srgbClr val="171717"/>
                </a:solidFill>
                <a:latin typeface="Aptos"/>
              </a:defRPr>
            </a:pPr>
            <a:r>
              <a:t>•  No unauthorized upload of course or peer materials.</a:t>
            </a:r>
          </a:p>
        </p:txBody>
      </p:sp>
      <p:sp>
        <p:nvSpPr>
          <p:cNvPr id="9" name="Concept card 1: Permission"/>
          <p:cNvSpPr/>
          <p:nvPr/>
        </p:nvSpPr>
        <p:spPr>
          <a:xfrm>
            <a:off x="4892040" y="2578608"/>
            <a:ext cx="3099815" cy="1389888"/>
          </a:xfrm>
          <a:prstGeom prst="roundRect">
            <a:avLst/>
          </a:prstGeom>
          <a:solidFill>
            <a:srgbClr val="EEF3FD"/>
          </a:solidFill>
          <a:ln w="1524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Card 1 title"/>
          <p:cNvSpPr txBox="1"/>
          <p:nvPr/>
        </p:nvSpPr>
        <p:spPr>
          <a:xfrm>
            <a:off x="5038344" y="2734056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2563EB"/>
                </a:solidFill>
                <a:latin typeface="Aptos"/>
              </a:rPr>
              <a:t>Permission</a:t>
            </a:r>
          </a:p>
        </p:txBody>
      </p:sp>
      <p:sp>
        <p:nvSpPr>
          <p:cNvPr id="11" name="Card 1 explanation"/>
          <p:cNvSpPr txBox="1"/>
          <p:nvPr/>
        </p:nvSpPr>
        <p:spPr>
          <a:xfrm>
            <a:off x="5038344" y="3182112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People and data are not automatically available to an agent.</a:t>
            </a:r>
          </a:p>
        </p:txBody>
      </p:sp>
      <p:sp>
        <p:nvSpPr>
          <p:cNvPr id="12" name="Concept card 2: Audit"/>
          <p:cNvSpPr/>
          <p:nvPr/>
        </p:nvSpPr>
        <p:spPr>
          <a:xfrm>
            <a:off x="8284463" y="2578608"/>
            <a:ext cx="3099815" cy="1389888"/>
          </a:xfrm>
          <a:prstGeom prst="roundRect">
            <a:avLst/>
          </a:prstGeom>
          <a:solidFill>
            <a:srgbClr val="EEF4F4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Card 2 title"/>
          <p:cNvSpPr txBox="1"/>
          <p:nvPr/>
        </p:nvSpPr>
        <p:spPr>
          <a:xfrm>
            <a:off x="8430767" y="2734056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2F7373"/>
                </a:solidFill>
                <a:latin typeface="Aptos"/>
              </a:rPr>
              <a:t>Audit</a:t>
            </a:r>
          </a:p>
        </p:txBody>
      </p:sp>
      <p:sp>
        <p:nvSpPr>
          <p:cNvPr id="14" name="Card 2 explanation"/>
          <p:cNvSpPr txBox="1"/>
          <p:nvPr/>
        </p:nvSpPr>
        <p:spPr>
          <a:xfrm>
            <a:off x="8430767" y="3182112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Recommendations and actions need a reviewable trail.</a:t>
            </a:r>
          </a:p>
        </p:txBody>
      </p:sp>
      <p:sp>
        <p:nvSpPr>
          <p:cNvPr id="15" name="Concept card 3: Authority"/>
          <p:cNvSpPr/>
          <p:nvPr/>
        </p:nvSpPr>
        <p:spPr>
          <a:xfrm>
            <a:off x="4892040" y="4187952"/>
            <a:ext cx="3099815" cy="1389888"/>
          </a:xfrm>
          <a:prstGeom prst="roundRect">
            <a:avLst/>
          </a:prstGeom>
          <a:solidFill>
            <a:srgbClr val="F4EEEF"/>
          </a:solidFill>
          <a:ln w="15240">
            <a:solidFill>
              <a:srgbClr val="722F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Card 3 title"/>
          <p:cNvSpPr txBox="1"/>
          <p:nvPr/>
        </p:nvSpPr>
        <p:spPr>
          <a:xfrm>
            <a:off x="5038344" y="4343400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722F37"/>
                </a:solidFill>
                <a:latin typeface="Aptos"/>
              </a:rPr>
              <a:t>Authority</a:t>
            </a:r>
          </a:p>
        </p:txBody>
      </p:sp>
      <p:sp>
        <p:nvSpPr>
          <p:cNvPr id="17" name="Card 3 explanation"/>
          <p:cNvSpPr txBox="1"/>
          <p:nvPr/>
        </p:nvSpPr>
        <p:spPr>
          <a:xfrm>
            <a:off x="5038344" y="4791456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High-stakes decisions remain with accountable humans.</a:t>
            </a:r>
          </a:p>
        </p:txBody>
      </p:sp>
      <p:sp>
        <p:nvSpPr>
          <p:cNvPr id="18" name="Concept card 4: Materials"/>
          <p:cNvSpPr/>
          <p:nvPr/>
        </p:nvSpPr>
        <p:spPr>
          <a:xfrm>
            <a:off x="8284463" y="4187952"/>
            <a:ext cx="3099815" cy="1389888"/>
          </a:xfrm>
          <a:prstGeom prst="roundRect">
            <a:avLst/>
          </a:prstGeom>
          <a:solidFill>
            <a:srgbClr val="F9EDED"/>
          </a:solidFill>
          <a:ln w="15240">
            <a:solidFill>
              <a:srgbClr val="B423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Card 4 title"/>
          <p:cNvSpPr txBox="1"/>
          <p:nvPr/>
        </p:nvSpPr>
        <p:spPr>
          <a:xfrm>
            <a:off x="8430767" y="4343400"/>
            <a:ext cx="280720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B42318"/>
                </a:solidFill>
                <a:latin typeface="Aptos"/>
              </a:rPr>
              <a:t>Materials</a:t>
            </a:r>
          </a:p>
        </p:txBody>
      </p:sp>
      <p:sp>
        <p:nvSpPr>
          <p:cNvPr id="20" name="Card 4 explanation"/>
          <p:cNvSpPr txBox="1"/>
          <p:nvPr/>
        </p:nvSpPr>
        <p:spPr>
          <a:xfrm>
            <a:off x="8430767" y="4791456"/>
            <a:ext cx="2807208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>
                <a:solidFill>
                  <a:srgbClr val="171717"/>
                </a:solidFill>
                <a:latin typeface="Aptos"/>
              </a:rPr>
              <a:t>Protect course, peer, and restricted information.</a:t>
            </a:r>
          </a:p>
        </p:txBody>
      </p:sp>
      <p:sp>
        <p:nvSpPr>
          <p:cNvPr id="21" name="Takeaway callout"/>
          <p:cNvSpPr/>
          <p:nvPr/>
        </p:nvSpPr>
        <p:spPr>
          <a:xfrm>
            <a:off x="5074920" y="5897880"/>
            <a:ext cx="6089904" cy="393192"/>
          </a:xfrm>
          <a:prstGeom prst="roundRect">
            <a:avLst/>
          </a:prstGeom>
          <a:solidFill>
            <a:srgbClr val="EAF1F1"/>
          </a:solidFill>
          <a:ln w="15240">
            <a:solidFill>
              <a:srgbClr val="2F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akeaway text"/>
          <p:cNvSpPr txBox="1"/>
          <p:nvPr/>
        </p:nvSpPr>
        <p:spPr>
          <a:xfrm>
            <a:off x="5257800" y="5989320"/>
            <a:ext cx="5724144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1">
                <a:solidFill>
                  <a:srgbClr val="2F7373"/>
                </a:solidFill>
                <a:latin typeface="Aptos"/>
              </a:rPr>
              <a:t>An agent may suggest; accountable humans must decide and hear appeals.</a:t>
            </a:r>
          </a:p>
        </p:txBody>
      </p:sp>
      <p:sp>
        <p:nvSpPr>
          <p:cNvPr id="23" name="Source citation"/>
          <p:cNvSpPr txBox="1"/>
          <p:nvPr/>
        </p:nvSpPr>
        <p:spPr>
          <a:xfrm>
            <a:off x="658368" y="6547104"/>
            <a:ext cx="9966960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  <a:hlinkClick r:id="rId2"/>
              </a:rPr>
              <a:t>Durante et al. · Agent AI: Surveying the Horizons of Multimodal Interaction · arXiv:2401.03568 · January 2024</a:t>
            </a:r>
          </a:p>
        </p:txBody>
      </p:sp>
      <p:sp>
        <p:nvSpPr>
          <p:cNvPr id="24" name="Slide number"/>
          <p:cNvSpPr txBox="1"/>
          <p:nvPr/>
        </p:nvSpPr>
        <p:spPr>
          <a:xfrm>
            <a:off x="10716768" y="6528816"/>
            <a:ext cx="56692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>
              <a:spcAft>
                <a:spcPts val="0"/>
              </a:spcAft>
            </a:pPr>
            <a:r>
              <a:rPr sz="850" b="0">
                <a:solidFill>
                  <a:srgbClr val="5E6670"/>
                </a:solidFill>
                <a:latin typeface="Aptos"/>
              </a:rPr>
              <a:t>9 / 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Agent AI Survey — Multimodal and Embodied Agents Beyond Chatbots</dc:title>
  <dc:subject>LearnAI classroom deck on multimodal and agentic systems</dc:subject>
  <dc:creator>LearnAI</dc:creator>
  <cp:keywords>Agent AI, multimodal AI, embodied agents, AI ethics, education</cp:keywords>
  <dc:description>Native-text accessible rebuild generated from build-accessible-deck.py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