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 A Reliable Agent Needs More Than a Strong Model
## Production method
Rendered locally as an original 1600x900 SVG for exact text fidelity, then converted to PNG. Do not reproduce Stanford course frames or logos.
## Style
Aged-cream academic technical briefing, faint engineering grid, crisp vector diagrams, near-black type, teal feedback paths, cobalt generation, maroon constraints, 8px card corners, no gradients, no decorative imagery.
## On-slide content
- Stage: course overview
- Headline: A Reliable Agent Needs More Than a Strong Model
- Subtitle: Stanford CS329A Lecture 1 - from scaling laws to feedback-driven agent loops
- Supporting labels: Generate; Verify; Act; Correct
- Evidence: Lecture 1, 42:28-53:56
## Visual direction
A four-stage feedback loop around a central goal, with verification shown as the narrow reliability gate.
## Teaching objective
State why a strong generator is not yet a reliable agent.
## Speaker notes
Generation and reliability are different system properties. A model may contain useful capability but expose it inconsistently. An agent needs a loop that tests actions, observes consequences, and recovers. Ask Q: What part of the loop turns a plausible answer into a trustworthy action?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10: An Agent Owns a Goal-Directed Task Loop
## Production method
Rendered locally as an original 1600x900 SVG for exact text fidelity, then converted to PNG. Do not reproduce Stanford course frames or logos.
## Style
Aged-cream academic technical briefing, faint engineering grid, crisp vector diagrams, near-black type, teal feedback paths, cobalt generation, maroon constraints, 8px card corners, no gradients, no decorative imagery.
## On-slide content
- Stage: agency
- Headline: An Agent Owns a Goal-Directed Task Loop
- Subtitle: Agency begins when feedback changes the next action.
- Supporting labels: State; Tools; Feedback; Stopping rule
- Evidence: Lecture 1, 40:49-43:26
## Visual direction
Request-response on the left versus a goal-plan-act-observe-correct-stop loop on the right.
## Teaching objective
Distinguish a chatbot response from an agent task loop.
## Speaker notes
A chatbot mainly returns information. An agent manages task state, acts through tools, observes consequences, and decides whether to continue, stop, or escalate. Autonomy can still be bounded by approval gates.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11: Workflow Graphs Trade Flexibility for Control
## Production method
Rendered locally as an original 1600x900 SVG for exact text fidelity, then converted to PNG. Do not reproduce Stanford course frames or logos.
## Style
Aged-cream academic technical briefing, faint engineering grid, crisp vector diagrams, near-black type, teal feedback paths, cobalt generation, maroon constraints, 8px card corners, no gradients, no decorative imagery.
## On-slide content
- Stage: orchestration
- Headline: Workflow Graphs Trade Flexibility for Control
- Subtitle: The task's risk and uncertainty should determine the orchestration design.
- Supporting labels: Open loop: adaptive; Workflow graph: observable; Neither is universally better
- Evidence: Lecture 1, 43:30-47:55
## Visual direction
Two equal-weight system diagrams linked by a flexibility-control tradeoff beam.
## Teaching objective
Compare flexibility, control, observability, and reliability.
## Speaker notes
Open loops adapt to unexpected states but are harder to audit. Workflow graphs constrain routes and checks, improving observability while reducing flexibility. Connect this to Q's harness and graph engineering work.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12: A Useful Course Lens: Feedback Quality
## Production method
Rendered locally as an original 1600x900 SVG for exact text fidelity, then converted to PNG. Do not reproduce Stanford course frames or logos.
## Style
Aged-cream academic technical briefing, faint engineering grid, crisp vector diagrams, near-black type, teal feedback paths, cobalt generation, maroon constraints, 8px card corners, no gradients, no decorative imagery.
## On-slide content
- Stage: deck diagnostic
- Headline: A Useful Course Lens: Feedback Quality
- Subtitle: Use three questions before accepting any self-improving-agent claim.
- Supporting labels: What generates alternatives?; What verifies success?; What persists after the task?
- Evidence: Lecture 1, 47:09-58:04
## Visual direction
Three diagnostic questions arranged around a feedback signal, with a bridge to Lecture 2.
## Teaching objective
Apply the framework to a new system before accepting the self-improvement label.
## Speaker notes
Close with the three-question diagnostic. Apply it to coding, support, research synthesis, or AI-scientist-style assistance. Assistance and automation do not remove the need for external validation. Bridge to Lecture 2 on test-time compute scaling.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2: One Way to Organize AI Progress: Four Compute Frontiers
## Production method
Rendered locally as an original 1600x900 SVG for exact text fidelity, then converted to PNG. Do not reproduce Stanford course frames or logos.
## Style
Aged-cream academic technical briefing, faint engineering grid, crisp vector diagrams, near-black type, teal feedback paths, cobalt generation, maroon constraints, 8px card corners, no gradients, no decorative imagery.
## On-slide content
- Stage: deck synthesis
- Headline: One Way to Organize AI Progress: Four Compute Frontiers
- Subtitle: Each frontier improves a different part of the system.
- Supporting labels: Pretraining; Post-training; Test-time compute; Agent orchestration
- Evidence: Lecture 1, 02:23-19:38 / 40:49-47:55
## Visual direction
Four connected stages, each paired with the question it answers.
## Teaching objective
Distinguish pretraining, post-training, test-time computation, and agent orchestration.
## Speaker notes
Walk left to right. Pretraining builds broad capability. Post-training shapes useful behavior. Test-time compute searches possible solutions. Orchestration closes the action-feedback loop. These layers complement rather than replace one another.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3: Scaling Expanded Capability, but Emergence Is Not a Free Pass
## Production method
Rendered locally as an original 1600x900 SVG for exact text fidelity, then converted to PNG. Do not reproduce Stanford course frames or logos.
## Style
Aged-cream academic technical briefing, faint engineering grid, crisp vector diagrams, near-black type, teal feedback paths, cobalt generation, maroon constraints, 8px card corners, no gradients, no decorative imagery.
## On-slide content
- Stage: scaling
- Headline: Scaling Expanded Capability, but Emergence Is Not a Free Pass
- Subtitle: Historical evidence supports capability gains, not an unrestricted law of emergence.
- Supporting labels: More compute; More data; More parameters
- Evidence: Lecture 1, 02:23-10:49 / 58:12-60:32
## Visual direction
Three scaling dials feed a capability meter beside an observation-versus-interpretation boundary.
## Teaching objective
Describe what scaling evidence supports and what it does not establish.
## Speaker notes
Scaling was associated with lower test loss and stronger few-shot and chain-of-thought benchmark behavior. Modern reasoning is also deliberately shaped by data and reinforcement. Challenge Q: If a behavior appears only in a larger model, does that prove it was absent from the training data?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4: Post-Training Turns Capability into Assistant Behavior
## Production method
Rendered locally as an original 1600x900 SVG for exact text fidelity, then converted to PNG. Do not reproduce Stanford course frames or logos.
## Style
Aged-cream academic technical briefing, faint engineering grid, crisp vector diagrams, near-black type, teal feedback paths, cobalt generation, maroon constraints, 8px card corners, no gradients, no decorative imagery.
## On-slide content
- Stage: behavior shaping
- Headline: Post-Training Turns Capability into Assistant Behavior
- Subtitle: Capability and behavioral alignment are related, but they are not the same layer.
- Supporting labels: Fine-tune; Instruction tune; Preference optimize
- Evidence: Lecture 1, 11:20-19:25
## Visual direction
A four-stage pipeline from pretrained capability to assistant behavior.
## Teaching objective
Explain the role of fine-tuning, instruction tuning, and preference optimization.
## Speaker notes
Pretraining develops broad capability. Fine-tuning sharpens it on selected data. Instruction tuning teaches request-response patterns. Preference optimization rewards selected evaluator criteria. A preference model is not automatically a truth detector.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5: Test-Time Scaling Searches a Fixed Model
## Production method
Rendered locally as an original 1600x900 SVG for exact text fidelity, then converted to PNG. Do not reproduce Stanford course frames or logos.
## Style
Aged-cream academic technical briefing, faint engineering grid, crisp vector diagrams, near-black type, teal feedback paths, cobalt generation, maroon constraints, 8px card corners, no gradients, no decorative imagery.
## On-slide content
- Stage: inference search
- Headline: Test-Time Scaling Searches a Fixed Model
- Subtitle: Spend more inference compute without changing the model weights.
- Supporting labels: Sample; Search; Use tools; Select
- Evidence: Lecture 1, 19:38-31:18
## Visual direction
One locked model fans into candidate paths and then narrows through a verification gate.
## Teaching objective
Recognize repeated sampling as one test-time strategy among several.
## Speaker notes
The weights remain unchanged during the task. The system can sample repeatedly, reason longer, search, or use tools. A verifier or selector then decides what reaches the user. Do not collapse all of these methods into repeated sampling.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6: Coverage Is Not Deployed Reliability
## Production method
Rendered locally as an original 1600x900 SVG for exact text fidelity, then converted to PNG. Do not reproduce Stanford course frames or logos.
## Style
Aged-cream academic technical briefing, faint engineering grid, crisp vector diagrams, near-black type, teal feedback paths, cobalt generation, maroon constraints, 8px card corners, no gradients, no decorative imagery.
## On-slide content
- Stage: metrics
- Headline: Coverage Is Not Deployed Reliability
- Subtitle: Finding a correct candidate does not guarantee returning it.
- Supporting labels: Coverage: any candidate is correct; Reliability: returned answer is correct
- Evidence: Lecture 1, 20:50-27:16 / 36:33-37:04
## Visual direction
Two metric cards and a candidate field where the correct candidate exists but is not selected.
## Teaching objective
Separate candidate coverage from deployed reliability.
## Speaker notes
The probability formula is intuition under independent identical attempts. Real samples are correlated, and selectors are imperfect. Ask Q: If 100 candidates contain one correct answer but the selector misses it, which metric improved?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7: Reliable Verification Often Scales More Slowly
## Production method
Rendered locally as an original 1600x900 SVG for exact text fidelity, then converted to PNG. Do not reproduce Stanford course frames or logos.
## Style
Aged-cream academic technical briefing, faint engineering grid, crisp vector diagrams, near-black type, teal feedback paths, cobalt generation, maroon constraints, 8px card corners, no gradients, no decorative imagery.
## On-slide content
- Stage: bottleneck
- Headline: Reliable Verification Often Scales More Slowly
- Subtitle: The cost of checking an answer depends on the domain.
- Supporting labels: Code: executable tests; Math: rules or known answers; Writing and science: expert judgment
- Evidence: Lecture 1, 47:09-51:16
## Visual direction
A broad generator feeds a narrow verifier, with domain cards showing increasing feedback cost.
## Teaching objective
Explain why verification difficulty changes by domain.
## Speaker notes
Code and mathematics often provide executable or rule-based checks. Open-ended writing, science, medicine, and policy rely on incomplete evaluators or expensive experts. Weak verification can select a polished mistake. Ask Q which tasks in their work have cheap verifiers.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8: Reasoning Models Turn One Answer into a Search Process
## Production method
Rendered locally as an original 1600x900 SVG for exact text fidelity, then converted to PNG. Do not reproduce Stanford course frames or logos.
## Style
Aged-cream academic technical briefing, faint engineering grid, crisp vector diagrams, near-black type, teal feedback paths, cobalt generation, maroon constraints, 8px card corners, no gradients, no decorative imagery.
## On-slide content
- Stage: reasoning
- Headline: Reasoning Models Turn One Answer into a Search Process
- Subtitle: A useful operational view is iterative search with feedback and backtracking.
- Supporting labels: Analyze; Try; Inspect; Correct or backtrack
- Evidence: Lecture 1, 31:22-40:43
## Visual direction
A circular reasoning loop with a clearly visible backtrack branch.
## Teaching objective
Identify the feedback operations inside a reasoning model.
## Speaker notes
Reasoning can be viewed as analysis, decomposition, action, feedback, correction, and alternative proposal. The visible reasoning trace is not proof that the process is correct; evaluation still matters.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9: Self-Improvement Has Two Different Meanings
## Production method
Rendered locally as an original 1600x900 SVG for exact text fidelity, then converted to PNG. Do not reproduce Stanford course frames or logos.
## Style
Aged-cream academic technical briefing, faint engineering grid, crisp vector diagrams, near-black type, teal feedback paths, cobalt generation, maroon constraints, 8px card corners, no gradients, no decorative imagery.
## On-slide content
- Stage: persistence
- Headline: Self-Improvement Has Two Different Meanings
- Subtitle: The key test is whether useful change survives beyond one task.
- Supporting labels: Within-run correction; Across-run learning
- Evidence: Lecture 1, 28:53-30:12 + deck interpretation
## Visual direction
Two side-by-side loops separated by a persistence boundary.
## Teaching objective
Determine whether an improvement survives beyond one task.
## Speaker notes
Within-run correction includes retrying, searching, and revising during one task. Across-run learning persists change in weights, memory, tools, policies, data, or artifacts. Ask Q: If the agent fixes a mistake and forgets it next session, in what sense did it improve?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Generated Slide Deck</dc:subject>
  <dc:creator>baoyu-slide-deck</dc:creator>
  <cp:lastModifiedBy>baoyu-slide-deck</cp:lastModifiedBy>
  <cp:revision>1</cp:revision>
  <dcterms:created xsi:type="dcterms:W3CDTF">2026-08-29T03:10:28Z</dcterms:created>
  <dcterms:modified xsi:type="dcterms:W3CDTF">2026-08-29T03:10:28Z</dcterms:modified>
</cp:coreProperties>
</file>