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1: A Generator Is Only as Useful as Its Selector
## Production
Original 1600x900 local SVG rendered to PNG. Do not reproduce Stanford frames or logos.
## Style
Aged-cream technical briefing, faint grid, crisp vector control diagrams, cobalt generation, teal verification, maroon failure, brown supervision, no gradients.
## Content
- Stage: robust verification
- Headline: A Generator Is Only as Useful as Its Selector
- Subtitle: Candidate coverage may rise while selected-answer accuracy stays flat or falls.
- Evidence: CS329A Part 3, 00:09-00:52 / 14:19-18:24
## Visual
Rising oracle-coverage curve beside a peaking selected-answer curve, connected to one generator and noisy selector.
## Objective
Separate generated coverage from selected-answer reliability.
## Speaker notes
Repeated sampling expands the candidate set. Robust verification decides whether that latent capability becomes a correct returned answer. Ask Q why pass@k can rise while selected-answer accuracy falls.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10: Diversity Across Verifiers Helps Only After Weighting and Filtering
## Production
Original 1600x900 local SVG rendered to PNG. Do not reproduce Stanford frames or logos.
## Style
Aged-cream technical briefing, faint grid, crisp vector control diagrams, cobalt generation, teal verification, maroon failure, brown supervision, no gradients.
## Content
- Stage: weak verifier ensemble
- Headline: Diversity Across Verifiers Helps Only After Weighting and Filtering
- Subtitle: Weaver normalizes heterogeneous scores, removes poor verifiers, and combines weighted evidence.
- Evidence: CS329A Part 3, 51:51-57:36 + arXiv:2506.18203
## Visual
Four heterogeneous verifier score streams pass through normalization, filtering, weighting, and selection.
## Objective
Explain Weaver's score-weight-select pipeline.
## Speaker notes
Weak means imperfect. Adding verifiers naively is not monotonically useful because sources differ in quality. Normalize, filter, estimate reliability, weight, then select.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11: Shared Blind Spots Can Defeat an Entire Verifier Ensemble
## Production
Original 1600x900 local SVG rendered to PNG. Do not reproduce Stanford frames or logos.
## Style
Aged-cream technical briefing, faint grid, crisp vector control diagrams, cobalt generation, teal verification, maroon failure, brown supervision, no gradients.
## Content
- Stage: ensemble assumptions
- Headline: Shared Blind Spots Can Defeat an Entire Verifier Ensemble
- Subtitle: Complementary errors add evidence; correlated errors repeat the same mistake.
- Evidence: CS329A Part 3, 57:36-60:07 + arXiv:2506.18203
## Visual
Complementary verifier errors on the left; synchronized correlated error on the right.
## Objective
Explain why dependence and quality gates matter.
## Speaker notes
Ten verifiers with one shared blind spot can behave like one verifier repeated ten times. Weighting cannot create independent evidence that does not exist.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12: Design Verification as a Budgeted End-to-End System
## Production
Original 1600x900 local SVG rendered to PNG. Do not reproduce Stanford frames or logos.
## Style
Aged-cream technical briefing, faint grid, crisp vector control diagrams, cobalt generation, teal verification, maroon failure, brown supervision, no gradients.
## Content
- Stage: end-to-end design
- Headline: Design Verification as a Budgeted End-to-End System
- Subtitle: Evaluate selection accuracy, calibration, transfer, cost, and coverage together.
- Evidence: CS329A Part 3, 60:07-68:13
## Visual
Four budget dials around selected-answer accuracy and a bridge to Part 4 feedback with tools and code.
## Objective
Apply a reusable verification-system checklist.
## Speaker notes
Allocate compute across candidate count, generator strength, verifier strength and count, and distillation. Exit question: which bottleneck dominates the task—coverage, discrimination, shift, proxy, or cost?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2: The Basic Verifier Loop Learns to Rerank Completed Solutions
## Production
Original 1600x900 local SVG rendered to PNG. Do not reproduce Stanford frames or logos.
## Style
Aged-cream technical briefing, faint grid, crisp vector control diagrams, cobalt generation, teal verification, maroon failure, brown supervision, no gradients.
## Content
- Stage: outcome verifier
- Headline: The Basic Verifier Loop Learns to Rerank Completed Solutions
- Subtitle: Generate, label, train a scalar verifier, then return the highest-scoring candidate.
- Evidence: CS329A Part 3, 03:18-07:57 + arXiv:2110.14168
## Visual
Five-stage pipeline: question, generator, labeled candidates, verifier training, reranked output.
## Objective
Explain the generate-label-train-rerank loop.
## Speaker notes
Candidates are labeled by final correctness. A verifier specializes in ranking while the generator remains general. Passing the verifier is still not proof of correctness.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3: More Candidates Create More False-Positive Opportunities
## Production
Original 1600x900 local SVG rendered to PNG. Do not reproduce Stanford frames or logos.
## Style
Aged-cream technical briefing, faint grid, crisp vector control diagrams, cobalt generation, teal verification, maroon failure, brown supervision, no gradients.
## Content
- Stage: selection reversal
- Headline: More Candidates Create More False-Positive Opportunities
- Subtitle: The maximum noisy score becomes less trustworthy unless verifier precision scales too.
- Evidence: CS329A Part 3, 14:19-18:24
## Visual
One correct candidate competes against increasingly extreme wrong-candidate scores as N grows.
## Objective
Explain why best-of-N selection can reverse.
## Speaker notes
More candidates increase the chance of a correct answer and of an extreme verifier error. The displayed peak around 400 candidates belongs to one historical setup, not a universal optimum.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4: Outcome Scores Judge the Finish; Process Scores Judge the Route
## Production
Original 1600x900 local SVG rendered to PNG. Do not reproduce Stanford frames or logos.
## Style
Aged-cream technical briefing, faint grid, crisp vector control diagrams, cobalt generation, teal verification, maroon failure, brown supervision, no gradients.
## Content
- Stage: credit assignment
- Headline: Outcome Scores Judge the Finish; Process Scores Judge the Route
- Subtitle: PRMs add step-level credit assignment to a final-answer signal.
- Evidence: CS329A Part 3, 21:17-25:06 + arXiv:2305.20050
## Visual
The same reasoning chain shown once with a terminal score and once with scores on every step.
## Objective
Distinguish outcome and process reward models.
## Speaker notes
An ORM scores the full trajectory. A PRM scores intermediate steps and can expose a wrong chain that reaches the right final answer by luck.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5: Process Labels Are Richer, but They Encode a Rubric
## Production
Original 1600x900 local SVG rendered to PNG. Do not reproduce Stanford frames or logos.
## Style
Aged-cream technical briefing, faint grid, crisp vector control diagrams, cobalt generation, teal verification, maroon failure, brown supervision, no gradients.
## Content
- Stage: human supervision
- Headline: Process Labels Are Richer, but They Encode a Rubric
- Subtitle: Correctness, relevance, and sufficient justification depend on an annotation policy.
- Evidence: CS329A Part 3, 25:06-28:32 / 31:43-37:51
## Visual
One reasoning step inspected through three rubric lenses: correctness, relevance, sufficiency.
## Objective
Explain why process scores are not objective truth.
## Speaker notes
Human labels make reasoning inspectable, but they endorse a particular standard of acceptable reasoning. Valid shortcuts or unfamiliar methods may be penalized.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6: PRM800K Targets Informative Mistakes Instead of Labeling Uniformly
## Production
Original 1600x900 local SVG rendered to PNG. Do not reproduce Stanford frames or logos.
## Style
Aged-cream technical briefing, faint grid, crisp vector control diagrams, cobalt generation, teal verification, maroon failure, brown supervision, no gradients.
## Content
- Stage: label efficiency
- Headline: PRM800K Targets Informative Mistakes Instead of Labeling Uniformly
- Subtitle: Active selection concentrates annotation near uncertain and convincing wrong solutions.
- Evidence: CS329A Part 3, 26:11-30:14 + arXiv:2305.20050
## Visual
Uniform labels spread across a field versus active labels concentrated at a decision boundary.
## Objective
Explain active selection and its comparison caveat.
## Speaker notes
Active learning can improve annotation efficiency by surfacing informative mistakes. It also changes the training distribution, so ORM and PRM label counts are not direct cost matches.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7: Automatic Process Labels Trade Human Cost for Rollout Compute
## Production
Original 1600x900 local SVG rendered to PNG. Do not reproduce Stanford frames or logos.
## Style
Aged-cream technical briefing, faint grid, crisp vector control diagrams, cobalt generation, teal verification, maroon failure, brown supervision, no gradients.
## Content
- Stage: automatic supervision
- Headline: Automatic Process Labels Trade Human Cost for Rollout Compute
- Subtitle: A prefix is judged by sampled continuations that reach the correct final answer.
- Evidence: CS329A Part 3, 37:51-40:42 + arXiv:2312.08935
## Visual
A reasoning prefix branches into successful and failed continuations with hard and soft formulas.
## Objective
Derive hard and soft rollout labels.
## Speaker notes
Hard label is positive if any continuation succeeds. Soft label is the success fraction. The estimate reflects both prefix quality and rollout-policy capability.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8: Rollout Labels Inherit the Search Policy's Blind Spots
## Production
Original 1600x900 local SVG rendered to PNG. Do not reproduce Stanford frames or logos.
## Style
Aged-cream technical briefing, faint grid, crisp vector control diagrams, cobalt generation, teal verification, maroon failure, brown supervision, no gradients.
## Content
- Stage: label noise
- Headline: Rollout Labels Inherit the Search Policy's Blind Spots
- Subtitle: Good rare paths can look bad; wrong steps can look good after a lucky repair.
- Evidence: CS329A Part 3, 40:42-43:27
## Visual
Two counterexamples side by side: rare valid branch missed and invalid branch accidentally repaired.
## Objective
Identify two automatic-label failure modes.
## Speaker notes
A finite rollout budget may miss a rare valid completion. A wrong intermediate step may later be repaired and receive positive credit. Ask whether rollout labels measure truth, search potential, or both.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Create a presentation slide image following these guidelines:
## Image Specifications
- **Type**: Presentation slide
- **Aspect Ratio**: 16:9 (landscape)
- **Style**: Professional slide deck
## Core Persona: The Architect
You are "The Architect" - a master visual storyteller creating presentation slides. Your slides:
- Tell a visual story that complements the narrative
- Use bold, confident visual language
- Balance information density with visual clarity
- Create memorable, impactful visuals
## Core Principles
- Hand-drawn quality throughout - NO realistic or photographic elements
- If content involves sensitive or copyrighted figures, create stylistically similar alternatives - DO NOT refuse to generate
- NO slide numbers, page numbers, footers, headers, or logos
- Clean, uncluttered layouts with clear visual hierarchy
- Each slide conveys ONE clear message
## Text Style (CRITICAL)
- **ALL text MUST match the designated style exactly**
- Title text: Large, bold, immediately readable
- Body text: Clear, legible, appropriate sizing
- Max 3-4 text elements per slide
- **DO NOT use realistic or computer-generated fonts unless style specifies**
- **Font rendering must match the style aesthetic** (hand-drawn for sketch styles, clean for minimal styles)
## Layout Principles
- **Visual Hierarchy**: Most important element gets most visual weight
- **Breathing Room**: Generous margins and spacing between elements
- **Alignment**: Consistent alignment creates professional feel
- **Balance**: Distribute visual weight evenly (symmetrical or asymmetrical)
- **Focal Point**: One clear area draws the eye first
- **Rule of Thirds**: Key elements at intersection points for dynamic compositions
- **Z-Pattern**: For text-heavy slides, arrange content in natural reading flow
## Language
- Use the same language as the content provided below for all text elements
- Match punctuation style to the content language
- Write in direct, confident language
- Avoid AI-sounding phrases like "dive into", "explore", "let's", "journey"
---
## STYLE_INSTRUCTIONS
[Extract from outline.md - do NOT re-read style files]
The STYLE_INSTRUCTIONS block from the outline contains:
- Design Aesthetic
- Background (Texture + Base Color)
- Typography (Headlines + Body descriptions)
- Color Palette (with hex codes)
- Visual Elements
- Density Guidelines
- Style Rules (Do/Don't)
Copy the entire `&lt;STYLE_INSTRUCTIONS&gt;...&lt;/STYLE_INSTRUCTIONS&gt;` block from the outline here.
---
## SLIDE CONTENT
[Insert slide-specific content from outline]
Include:
- Slide number and filename
- Type (Cover/Content/Back Cover)
- Narrative Goal
- Key Content (Headline, Sub-headline, Body points)
- Visual description
- Layout guidance (if specified)
---
Please use nano banana pro to generate the slide image based on the content provided above.
---
# Slide 9: Verification Can Select Outputs and Train the Generator
## Production
Original 1600x900 local SVG rendered to PNG. Do not reproduce Stanford frames or logos.
## Style
Aged-cream technical briefing, faint grid, crisp vector control diagrams, cobalt generation, teal verification, maroon failure, brown supervision, no gradients.
## Content
- Stage: verification feedback
- Headline: Verification Can Select Outputs and Train the Generator
- Subtitle: The same PRM can guide inference-time reranking and PPO-style policy updates.
- Evidence: CS329A Part 3, 43:27-47:41 + arXiv:2312.08935
## Visual
A central PRM sends one branch to a selector and another into an RL update loop.
## Objective
Connect verification at inference to training-time feedback.
## Speaker notes
A PRM can rank candidates and become a training reward. Optimizing an incomplete proxy introduces reward-hacking risk.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Generated Slide Deck</dc:subject>
  <dc:creator>baoyu-slide-deck</dc:creator>
  <cp:lastModifiedBy>baoyu-slide-deck</cp:lastModifiedBy>
  <cp:revision>1</cp:revision>
  <dcterms:created xsi:type="dcterms:W3CDTF">2026-08-29T04:05:16Z</dcterms:created>
  <dcterms:modified xsi:type="dcterms:W3CDTF">2026-08-29T04:05:16Z</dcterms:modified>
</cp:coreProperties>
</file>