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1: Planning Is Choosing a Trajectory, Not Writing a List
## Production method
Rendered locally as an original 1600x900 SVG for exact text fidelity, then converted to PNG. Do not reproduce Stanford course frames, logos, or diagrams.
## Style
Aged-cream academic technical briefing, faint engineering grid, crisp vector diagrams, near-black type, cobalt search/generation, teal verified or dependency-safe flow, warm-brown runtime/budget, maroon constraints, 8px card corners, no gradients, no decorative imagery.
## On-slide content
- Stage: planning as trajectory
- Headline: Planning Is Choosing a Trajectory, Not Writing a List
- Subtitle: Stanford CS329A Part 5 - search, dependency-aware execution, and step-wise learning
- Supporting labels: state; action; observation; consequence
- Lecture evidence: CS329A Part 5, 00:37-03:39
- Primary-paper basis: LATS, arXiv:2310.04406
## Visual direction
A closed state-action-observation loop advances across a consequence trail toward a goal.
## Teaching objective
Define planning as repeated action choice under feedback and downstream consequences.
## Speaker notes
Lecture 00:37-03:39; LATS, arXiv:2310.04406. A checklist is fixed before execution. An agent trajectory changes after each observation, so planning must account for feedback and consequences. Ask: What changes after the first tool call fails?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10: SWiRL Learns at the Step Level
## Production method
Rendered locally as an original 1600x900 SVG for exact text fidelity, then converted to PNG. Do not reproduce Stanford course frames, logos, or diagrams.
## Style
Aged-cream academic technical briefing, faint engineering grid, crisp vector diagrams, near-black type, cobalt search/generation, teal verified or dependency-safe flow, warm-brown runtime/budget, maroon constraints, 8px card corners, no gradients, no decorative imagery.
## On-slide content
- Stage: SWiRL step learning
- Headline: SWiRL Learns at the Step Level
- Subtitle: Offline tool trajectories supply intermediate feedback without a live call in every rollout.
- Supporting labels: synthetic trajectory; stored observation; process judge; step-wise RL
- Lecture evidence: CS329A Part 5, 50:29-63:21
- Primary-paper basis: SWiRL, arXiv:2504.04736
## Visual direction
An offline collection lane feeds a step-wise RL loop through a stored-observation buffer.
## Teaching objective
Explain SWiRL's two-stage offline collection and step-wise RL pipeline.
## Speaker notes
Lecture 50:29-63:21; SWiRL, arXiv:2504.04736. Stage 1 builds and filters offline tool-use trajectories. Stage 2 proposes and judges the next action while reusing stored observations. This avoids live-tool instability but introduces stale or off-policy feedback risk.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11: Process and Outcome Signals Fail Differently
## Production method
Rendered locally as an original 1600x900 SVG for exact text fidelity, then converted to PNG. Do not reproduce Stanford course frames, logos, or diagrams.
## Style
Aged-cream academic technical briefing, faint engineering grid, crisp vector diagrams, near-black type, cobalt search/generation, teal verified or dependency-safe flow, warm-brown runtime/budget, maroon constraints, 8px card corners, no gradients, no decorative imagery.
## On-slide content
- Stage: feedback semantics
- Headline: Process and Outcome Signals Fail Differently
- Subtitle: A correct answer can hide bad steps; a plausible step can still fail in the live environment.
- Supporting labels: sound step; correct outcome; lucky answer; live-tool failure
- Lecture evidence: CS329A Part 5, 54:34-63:21 / 66:16-73:47
- Primary-paper basis: SWiRL, arXiv:2504.04736
## Visual direction
A process-by-outcome 2x2 matrix highlights lucky-answer and plausible-but-nonexecuting false positives.
## Teaching objective
Compare what process and outcome feedback certify and miss.
## Speaker notes
Lecture 54:34-63:21 and 66:16-73:47; SWiRL, arXiv:2504.04736. Outcome feedback can accept lucky answers reached through bad steps. Process feedback can approve a plausible query that a live tool rejects or executes unsafely. The verifier defines what is learned.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12: Choose the Bottleneck Before You Choose the Method
## Production method
Rendered locally as an original 1600x900 SVG for exact text fidelity, then converted to PNG. Do not reproduce Stanford course frames, logos, or diagrams.
## Style
Aged-cream academic technical briefing, faint engineering grid, crisp vector diagrams, near-black type, cobalt search/generation, teal verified or dependency-safe flow, warm-brown runtime/budget, maroon constraints, 8px card corners, no gradients, no decorative imagery.
## On-slide content
- Stage: method diagnostic
- Headline: Choose the Bottleneck Before You Choose the Method
- Subtitle: Search, parallelize, learn, or stop: evaluator quality and reversibility gate every route.
- Supporting labels: uncertain path; independent work; weak policy; unsafe / unverifiable
- Lecture evidence: CS329A Part 5, whole-lecture synthesis
- Primary-paper basis: LATS + SPRINT + SWiRL teaching synthesis
## Visual direction
A diagnostic router sends four bottleneck types to search, parallelism, policy learning, or no added autonomy.
## Teaching objective
Apply an integrated diagnostic without introducing assigned-only readings as taught content.
## Speaker notes
Whole-lecture synthesis grounded only in the three taught methods: LATS, SPRINT, and SWiRL. Choose search for uncertain trajectories, parallelism for independent work, step learning for a weak policy, or no added autonomy when verification or reversibility is inadequate. ADaPT and AB-MCTS are not taught on this slide.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2: Three Levers Improve Three Different Bottlenecks
## Production method
Rendered locally as an original 1600x900 SVG for exact text fidelity, then converted to PNG. Do not reproduce Stanford course frames, logos, or diagrams.
## Style
Aged-cream academic technical briefing, faint engineering grid, crisp vector diagrams, near-black type, cobalt search/generation, teal verified or dependency-safe flow, warm-brown runtime/budget, maroon constraints, 8px card corners, no gradients, no decorative imagery.
## On-slide content
- Stage: three intervention layers
- Headline: Three Levers Improve Three Different Bottlenecks
- Subtitle: Search the trajectory, expose independent work, or improve the next-action policy.
- Supporting labels: LATS: search; SPRINT: schedule; SWiRL: learn
- Lecture evidence: CS329A Part 5, 00:05-00:37 / 23:29-25:57 / 50:29-54:34
- Primary-paper basis: arXiv:2310.04406 / 2506.05745 / 2504.04736
## Visual direction
One agent trajectory passes through three distinct intervention layers with separate outputs.
## Teaching objective
Separate search, dependency scheduling, and step-policy learning.
## Speaker notes
Lecture 00:05-00:37, 23:29-25:57, and 50:29-54:34; LATS, SPRINT, and SWiRL primary papers. These methods intervene at different layers and are not interchangeable.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3: LATS Searches Over Agent Behavior
## Production method
Rendered locally as an original 1600x900 SVG for exact text fidelity, then converted to PNG. Do not reproduce Stanford course frames, logos, or diagrams.
## Style
Aged-cream academic technical briefing, faint engineering grid, crisp vector diagrams, near-black type, cobalt search/generation, teal verified or dependency-safe flow, warm-brown runtime/budget, maroon constraints, 8px card corners, no gradients, no decorative imagery.
## On-slide content
- Stage: LATS search loop
- Headline: LATS Searches Over Agent Behavior
- Subtitle: Six search operations combine model reasoning, environment feedback, and reflection.
- Supporting labels: select; expand; evaluate; simulate; backprop; reflect
- Lecture evidence: CS329A Part 5, 07:11-16:07
- Primary-paper basis: LATS, arXiv:2310.04406
## Visual direction
A branching trajectory tree sits inside a six-stage circular search loop with a reflection memory card.
## Teaching objective
Explain the six LATS operations and where environment feedback enters.
## Speaker notes
Lecture 07:11-16:07; LATS, arXiv:2310.04406. Selection, expansion, evaluation, simulation, backpropagation, and reflection allocate search across possible trajectories. Reflection carries failure information forward.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4: Value Is Estimated, Not Known
## Production method
Rendered locally as an original 1600x900 SVG for exact text fidelity, then converted to PNG. Do not reproduce Stanford course frames, logos, or diagrams.
## Style
Aged-cream academic technical briefing, faint engineering grid, crisp vector diagrams, near-black type, cobalt search/generation, teal verified or dependency-safe flow, warm-brown runtime/budget, maroon constraints, 8px card corners, no gradients, no decorative imagery.
## On-slide content
- Stage: heuristic value
- Headline: Value Is Estimated, Not Known
- Subtitle: UCT organizes exploration around heuristic signals; it does not turn them into truth.
- Supporting labels: LM judgment; self-consistency; UCT router; estimated value
- Lecture evidence: CS329A Part 5, 10:00-16:07
- Primary-paper basis: LATS, arXiv:2310.04406
## Visual direction
Two warning-tagged heuristic gauges feed a UCT router; a red boundary separates estimate from correctness.
## Teaching objective
Distinguish UCT search allocation from correctness verification.
## Speaker notes
Lecture 10:00-16:07; LATS, arXiv:2310.04406. UCT is a search-selection rule. LM judgment and self-consistency provide heuristic value estimates. UCT cannot repair a systematically wrong judge, and agreement can reflect a shared misconception.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5: Search Stops at Cost, Safety, and Reversibility
## Production method
Rendered locally as an original 1600x900 SVG for exact text fidelity, then converted to PNG. Do not reproduce Stanford course frames, logos, or diagrams.
## Style
Aged-cream academic technical briefing, faint engineering grid, crisp vector diagrams, near-black type, cobalt search/generation, teal verified or dependency-safe flow, warm-brown runtime/budget, maroon constraints, 8px card corners, no gradients, no decorative imagery.
## On-slide content
- Stage: search feasibility
- Headline: Search Stops at Cost, Safety, and Reversibility
- Subtitle: A branch is useful only when it can be evaluated without unacceptable consequences.
- Supporting labels: sandbox; bounded budget; approval gate; irreversible action
- Lecture evidence: CS329A Part 5, 17:14-23:29
- Primary-paper basis: LATS, arXiv:2310.04406
## Visual direction
A reversible sandbox contains branching trials while an external-action path stops at a human approval gate.
## Teaching objective
Identify when trajectory search requires sandboxing or human approval.
## Speaker notes
Lecture 17:14-23:29; LATS, arXiv:2310.04406. Search is expensive and assumes candidate actions can be explored. Email, purchases, deletions, and physical actions require a simulator, rollback, or approval gate.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6: A Sequential Trace Can Hide a Dependency DAG
## Production method
Rendered locally as an original 1600x900 SVG for exact text fidelity, then converted to PNG. Do not reproduce Stanford course frames, logos, or diagrams.
## Style
Aged-cream academic technical briefing, faint engineering grid, crisp vector diagrams, near-black type, cobalt search/generation, teal verified or dependency-safe flow, warm-brown runtime/budget, maroon constraints, 8px card corners, no gradients, no decorative imagery.
## On-slide content
- Stage: dependency discovery
- Headline: A Sequential Trace Can Hide a Dependency DAG
- Subtitle: Token order is not always dependency order; independent work can execute concurrently.
- Supporting labels: linear trace; dependency edges; parallel width; join
- Lecture evidence: CS329A Part 5, 23:29-29:20
- Primary-paper basis: SPRINT, arXiv:2506.05745
## Visual direction
A six-step linear chain unfolds into two independent branches that rejoin before the answer.
## Teaching objective
Transform a sequential trace into a dependency graph and identify the critical path.
## Speaker notes
Lecture 23:29-29:20; SPRINT, arXiv:2506.05745. A written trace is sequential, but some subproblems are independent. Parallel execution is valid only after true dependencies are explicit.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7: SPRINT Compiles Demonstrations Into Parallel Stages
## Production method
Rendered locally as an original 1600x900 SVG for exact text fidelity, then converted to PNG. Do not reproduce Stanford course frames, logos, or diagrams.
## Style
Aged-cream academic technical briefing, faint engineering grid, crisp vector diagrams, near-black type, cobalt search/generation, teal verified or dependency-safe flow, warm-brown runtime/budget, maroon constraints, 8px card corners, no gradients, no decorative imagery.
## On-slide content
- Stage: SPRINT data compiler
- Headline: SPRINT Compiles Demonstrations Into Parallel Stages
- Subtitle: Decomposition and dependency labeling convert a trace into staged planner-executor training data.
- Supporting labels: decompose; label; infer DAG; pack stages; SFT
- Lecture evidence: CS329A Part 5, 27:13-31:03
- Primary-paper basis: SPRINT, arXiv:2506.05745
## Visual direction
A five-stage compiler pipeline with the dependency-inference stage highlighted as load-bearing.
## Teaching objective
Explain SPRINT's synthetic training-data transformation.
## Speaker notes
Lecture 27:13-31:03; SPRINT, arXiv:2506.05745. The pipeline decomposes a trace, labels planning versus execution, infers dependencies, packs independent work into stages, and fine-tunes. Dependency-label errors can teach invalid concurrency.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8: Parallel Execution Needs an Orchestrator
## Production method
Rendered locally as an original 1600x900 SVG for exact text fidelity, then converted to PNG. Do not reproduce Stanford course frames, logos, or diagrams.
## Style
Aged-cream academic technical briefing, faint engineering grid, crisp vector diagrams, near-black type, cobalt search/generation, teal verified or dependency-safe flow, warm-brown runtime/budget, maroon constraints, 8px card corners, no gradients, no decorative imagery.
## On-slide content
- Stage: parallel runtime
- Headline: Parallel Execution Needs an Orchestrator
- Subtitle: The model emits tagged branches; a runtime launches, synchronizes, and rejoins them.
- Supporting labels: planner tags; executors; barrier; replan
- Lecture evidence: CS329A Part 5, 31:03-36:30
- Primary-paper basis: SPRINT, arXiv:2506.05745
## Visual direction
A planner fans into three executor lanes, converges at a synchronization barrier, and loops back for replanning.
## Teaching objective
Locate concurrency in the external runtime rather than the autoregressive decoder.
## Speaker notes
Lecture 31:03-36:30; SPRINT, arXiv:2506.05745. The decoder remains autoregressive. An external orchestrator interprets tags, launches independent executors, waits at barriers, merges results, and returns context for replanning.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9: Critical Path Is Not Total Work
## Production method
Rendered locally as an original 1600x900 SVG for exact text fidelity, then converted to PNG. Do not reproduce Stanford course frames, logos, or diagrams.
## Style
Aged-cream academic technical briefing, faint engineering grid, crisp vector diagrams, near-black type, cobalt search/generation, teal verified or dependency-safe flow, warm-brown runtime/budget, maroon constraints, 8px card corners, no gradients, no decorative imagery.
## On-slide content
- Stage: parallelism accounting
- Headline: Critical Path Is Not Total Work
- Subtitle: Sequential depth can fall while total tokens, overhead, and straggler latency remain.
- Supporting labels: critical path; total work; overhead; straggler
- Lecture evidence: CS329A Part 5, 33:00-49:46
- Primary-paper basis: SPRINT, arXiv:2506.05745
## Visual direction
The same task blocks appear in a total-work ledger and a DAG with only the critical chain highlighted.
## Teaching objective
Separate sequential-token savings from total compute and measured wall-clock latency.
## Speaker notes
Lecture 33:00-49:46; SPRINT, arXiv:2506.05745. SPRINT targets the dependency-constrained critical path. Total generated work need not fall. Scheduling, narrow graphs, synchronization, and stragglers can erase gains; short tasks can regress.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Generated Slide Deck</dc:subject>
  <dc:creator>baoyu-slide-deck</dc:creator>
  <cp:lastModifiedBy>baoyu-slide-deck</cp:lastModifiedBy>
  <cp:revision>1</cp:revision>
  <dcterms:created xsi:type="dcterms:W3CDTF">2026-08-29T04:15:52Z</dcterms:created>
  <dcterms:modified xsi:type="dcterms:W3CDTF">2026-08-29T04:15:52Z</dcterms:modified>
</cp:coreProperties>
</file>