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1: One Benchmark Cannot Certify an Agent
## Production method
Rendered locally as an original 1600x900 SVG for exact text fidelity, then converted to PNG. Do not reproduce Stanford frames, figures, or logos.
## Style
Aged-cream academic technical briefing, faint engineering grid, crisp vector diagrams, near-black type, cobalt generation, teal verification, warm-brown budget, maroon constraints, 8px card corners, no gradients.
## On-slide content
- Stage: evaluation portfolio
- Headline: One Benchmark Cannot Certify an Agent
- Subtitle: Stanford CS329A Part 8 - duration, economic value, and evidence quality
- Supporting labels: Duration; Value; Evidence
- Evidence: CS329A Part 8, 00:00-04:32 / synthesis
## Visual direction
Three independent gauges feed a bounded deployment judgment.
## Teaching objective
Frame evaluation as a portfolio of distinct claims.
## Speaker notes
A benchmark observes one task distribution under one protocol. Deployment adds context, cost, interaction, and long-tail failure. Ask which claim each test can actually support.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10: Research Synthesis Needs Three Scores, Not One
## Production method
Rendered locally as an original 1600x900 SVG for exact text fidelity, then converted to PNG. Do not reproduce Stanford frames, figures, or logos.
## Style
Aged-cream academic technical briefing, faint engineering grid, crisp vector diagrams, near-black type, cobalt generation, teal verification, warm-brown budget, maroon constraints, 8px card corners, no gradients.
## On-slide content
- Stage: evidence quality
- Headline: Research Synthesis Needs Three Scores, Not One
- Subtitle: Synthesis quality, retrieval coverage, and citation support expose different errors.
- Supporting labels: Synthesis; Retrieval; Verifiability
- Evidence: CS329A Part 8, 51:34-55:20 + DeepScholar v2
## Visual direction
A triangle of synthesis, retrieval, and verifiability with different failure examples.
## Teaching objective
Explain the multi-dimensional evaluation of deep-research systems.
## Speaker notes
A fluent report can miss important sources or attach unsupported citations. These dimensions must stay separate to diagnose the failure.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11: 19% and 31% Are Different Version Snapshots, Not a Trend
## Production method
Rendered locally as an original 1600x900 SVG for exact text fidelity, then converted to PNG. Do not reproduce Stanford frames, figures, or logos.
## Style
Aged-cream academic technical briefing, faint engineering grid, crisp vector diagrams, near-black type, cobalt generation, teal verification, warm-brown budget, maroon constraints, 8px card corners, no gradients.
## On-slide content
- Stage: version discipline
- Headline: 19% and 31% Are Different Version Snapshots, Not a Trend
- Subtitle: The Autumn 2025 lecture and February 2026 arXiv v2 use separately reported aggregates.
- Supporting labels: Lecture: 19%; arXiv v2: 31%; Do not subtract
- Evidence: CS329A Part 8, 55:20 + arXiv:2508.20033v2
## Visual direction
Two dated snapshot cards separated by a red non-comparability wall.
## Teaching objective
Preserve the DeepScholar-Bench version discrepancy without implying improvement.
## Speaker notes
The lecture says no system exceeded 19 percent across all metrics. The current v2 abstract says no system exceeds 31 percent geometric mean. Revisions may change systems, metric definitions, or aggregation. Do not connect or subtract the values.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12: Match Every Deployment Claim to an Evaluation Portfolio
## Production method
Rendered locally as an original 1600x900 SVG for exact text fidelity, then converted to PNG. Do not reproduce Stanford frames, figures, or logos.
## Style
Aged-cream academic technical briefing, faint engineering grid, crisp vector diagrams, near-black type, cobalt generation, teal verification, warm-brown budget, maroon constraints, 8px card corners, no gradients.
## On-slide content
- Stage: deployment audit
- Headline: Match Every Deployment Claim to an Evaluation Portfolio
- Subtitle: State distribution, threshold, context, evidence, version, and missing dimensions.
- Supporting labels: Claim; Test; Version; Blind spot
- Evidence: CS329A Part 8, whole lecture / synthesis
## Visual direction
A claim-to-test matrix with an explicit blind-spot column.
## Teaching objective
Apply a reusable evaluation audit to deployment claims.
## Speaker notes
No portfolio proves universal safety or capability. It makes the evidence boundary inspectable and identifies what still needs testing.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2: Agent Progress Has at Least Three Independent Axes
## Production method
Rendered locally as an original 1600x900 SVG for exact text fidelity, then converted to PNG. Do not reproduce Stanford frames, figures, or logos.
## Style
Aged-cream academic technical briefing, faint engineering grid, crisp vector diagrams, near-black type, cobalt generation, teal verification, warm-brown budget, maroon constraints, 8px card corners, no gradients.
## On-slide content
- Stage: construct separation
- Headline: Agent Progress Has at Least Three Independent Axes
- Subtitle: Longer tasks, valuable deliverables, and grounded synthesis are not interchangeable.
- Supporting labels: Duration; Economic value; Evidence quality
- Evidence: CS329A Part 8, 00:00-04:32 + 61:03-68:20
## Visual direction
Three orthogonal measurement rulers with distinct observables and blind spots.
## Teaching objective
Separate three evaluation constructs before discussing scores.
## Speaker notes
A system may improve on one axis while remaining weak on another. Do not average these into a universal capability number.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3: A Time Horizon Is a Fitted Reliability Boundary
## Production method
Rendered locally as an original 1600x900 SVG for exact text fidelity, then converted to PNG. Do not reproduce Stanford frames, figures, or logos.
## Style
Aged-cream academic technical briefing, faint engineering grid, crisp vector diagrams, near-black type, cobalt generation, teal verification, warm-brown budget, maroon constraints, 8px card corners, no gradients.
## On-slide content
- Stage: reliability boundary
- Headline: A Time Horizon Is a Fitted Reliability Boundary
- Subtitle: Human completion time is a proxy; the horizon is a threshold intersection.
- Supporting labels: Task duration; Success probability; 50% horizon
- Evidence: CS329A Part 8, 04:32-16:55 + METR v4
## Visual direction
Task observations, descending fitted success curve, and a labeled 50 percent intersection.
## Teaching objective
Explain how METR's time horizon is constructed.
## Speaker notes
The horizon is not the longest task an agent happened to complete. It comes from a fitted success curve over tasks binned by skilled-human completion time.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4: Changing the Reliability Target Changes the Horizon
## Production method
Rendered locally as an original 1600x900 SVG for exact text fidelity, then converted to PNG. Do not reproduce Stanford frames, figures, or logos.
## Style
Aged-cream academic technical briefing, faint engineering grid, crisp vector diagrams, near-black type, cobalt generation, teal verification, warm-brown budget, maroon constraints, 8px card corners, no gradients.
## On-slide content
- Stage: metric sensitivity
- Headline: Changing the Reliability Target Changes the Horizon
- Subtitle: A 50% horizon and an 80% horizon answer different deployment questions.
- Supporting labels: 50%; 80%; Same model; Different claim
- Evidence: CS329A Part 8, 16:55-22:55 + METR v4
## Visual direction
One success curve crossed by two horizontal reliability lines at different durations.
## Teaching objective
Make the success threshold visible as a policy choice.
## Speaker notes
Higher required reliability produces a shorter horizon on the same fitted curve. Always state the threshold before comparing systems.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5: The Seven-Month Trend Is Historical, Not a Deployment Forecast
## Production method
Rendered locally as an original 1600x900 SVG for exact text fidelity, then converted to PNG. Do not reproduce Stanford frames, figures, or logos.
## Style
Aged-cream academic technical briefing, faint engineering grid, crisp vector diagrams, near-black type, cobalt generation, teal verification, warm-brown budget, maroon constraints, 8px card corners, no gradients.
## On-slide content
- Stage: external validity
- Headline: The Seven-Month Trend Is Historical, Not a Deployment Forecast
- Subtitle: Observed benchmark scaling does not remove task-distribution or future-trend uncertainty.
- Supporting labels: Historical fit; ~7 months; Not a forecast
- Evidence: CS329A Part 8, 16:55-22:10 + METR v4
## Visual direction
Dated historical points and a fitted line ending at an uncertainty wall rather than extending as a forecast.
## Teaching objective
Calibrate the interpretation of METR's historical doubling result.
## Speaker notes
METR reports an approximately seven-month historical doubling in the 50 percent horizon for the studied software-task family. The paper explicitly discusses external-validity limitations.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6: Long Tasks Fail Through Trajectories, Not Only Final Answers
## Production method
Rendered locally as an original 1600x900 SVG for exact text fidelity, then converted to PNG. Do not reproduce Stanford frames, figures, or logos.
## Style
Aged-cream academic technical briefing, faint engineering grid, crisp vector diagrams, near-black type, cobalt generation, teal verification, warm-brown budget, maroon constraints, 8px card corners, no gradients.
## On-slide content
- Stage: failure anatomy
- Headline: Long Tasks Fail Through Trajectories, Not Only Final Answers
- Subtitle: Planning errors, recovery failures, loops, and abandonment compound over time.
- Supporting labels: Plan; Act; Observe; Recover
- Evidence: CS329A Part 8, 22:55-27:21 + METR
## Visual direction
A task trace with branching failure points and an audit trail.
## Teaching objective
Shift evaluation from endpoint correctness to trajectory diagnostics.
## Speaker notes
Final success hides where the run failed. Long-horizon evaluation should preserve traces so evaluators can distinguish planning, execution, and recovery failures.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7: GDPval Changes the Question From Duration to Deliverable Value
## Production method
Rendered locally as an original 1600x900 SVG for exact text fidelity, then converted to PNG. Do not reproduce Stanford frames, figures, or logos.
## Style
Aged-cream academic technical briefing, faint engineering grid, crisp vector diagrams, near-black type, cobalt generation, teal verification, warm-brown budget, maroon constraints, 8px card corners, no gradients.
## On-slide content
- Stage: economic value
- Headline: GDPval Changes the Question From Duration to Deliverable Value
- Subtitle: Experts compare realistic work products rather than only checking a final token or test.
- Supporting labels: Work brief; Model deliverable; Reference; Expert judge
- Evidence: CS329A Part 8, 27:21-33:40 + GDPval v1
## Visual direction
A brief produces two deliverables that are compared by a domain expert.
## Teaching objective
Explain GDPval's pairwise expert-evaluation protocol.
## Speaker notes
The evaluation asks whether a model can produce economically valuable work products under the benchmark context. It does not measure entire jobs or deployment readiness.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8: GDPval Samples Work, Not Entire Occupations
## Production method
Rendered locally as an original 1600x900 SVG for exact text fidelity, then converted to PNG. Do not reproduce Stanford frames, figures, or logos.
## Style
Aged-cream academic technical briefing, faint engineering grid, crisp vector diagrams, near-black type, cobalt generation, teal verification, warm-brown budget, maroon constraints, 8px card corners, no gradients.
## On-slide content
- Stage: sampling frame
- Headline: GDPval Samples Work, Not Entire Occupations
- Subtitle: Nine sectors and 44 occupations define a broad but bounded task distribution.
- Supporting labels: 9 sectors; 44 occupations; 1,320 tasks; 220 open tasks
- Evidence: CS329A Part 8, 33:40-38:50 + GDPval v1
## Visual direction
A funnel from sectors to occupations to tasks to the open evaluation set.
## Teaching objective
Attach GDPval findings to its task-sampling frame.
## Speaker notes
The benchmark contains 1,320 tasks, with a 220-task open set. Professionals average 14 years of experience. These tasks are evidence about sampled deliverables, not full occupational replacement.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9: Aggregate Near-Parity Can Hide Uneven Capability
## Production method
Rendered locally as an original 1600x900 SVG for exact text fidelity, then converted to PNG. Do not reproduce Stanford frames, figures, or logos.
## Style
Aged-cream academic technical briefing, faint engineering grid, crisp vector diagrams, near-black type, cobalt generation, teal verification, warm-brown budget, maroon constraints, 8px card corners, no gradients.
## On-slide content
- Stage: aggregation risk
- Headline: Aggregate Near-Parity Can Hide Uneven Capability
- Subtitle: A mean preference result can coexist with sharp task-by-task weaknesses.
- Supporting labels: Aggregate; Occupation; Task; Context
- Evidence: CS329A Part 8, 35:40-51:34 + GDPval v1
## Visual direction
One aggregate bar above a set of widely varying task-level bars.
## Teaching objective
Prevent aggregate scores from becoming universal claims.
## Speaker notes
GDPval reports aggregate comparisons, but capability is heterogeneous across tasks and models. A near-parity aggregate is not task-by-task equivalence or job replacement.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Generated Slide Deck</dc:subject>
  <dc:creator>baoyu-slide-deck</dc:creator>
  <cp:lastModifiedBy>baoyu-slide-deck</cp:lastModifiedBy>
  <cp:revision>1</cp:revision>
  <dcterms:created xsi:type="dcterms:W3CDTF">2026-08-29T04:26:13Z</dcterms:created>
  <dcterms:modified xsi:type="dcterms:W3CDTF">2026-08-29T04:26:13Z</dcterms:modified>
</cp:coreProperties>
</file>